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31"/>
  </p:notesMasterIdLst>
  <p:sldIdLst>
    <p:sldId id="265" r:id="rId2"/>
    <p:sldId id="266" r:id="rId3"/>
    <p:sldId id="290" r:id="rId4"/>
    <p:sldId id="291" r:id="rId5"/>
    <p:sldId id="258" r:id="rId6"/>
    <p:sldId id="261" r:id="rId7"/>
    <p:sldId id="268" r:id="rId8"/>
    <p:sldId id="292" r:id="rId9"/>
    <p:sldId id="270" r:id="rId10"/>
    <p:sldId id="272" r:id="rId11"/>
    <p:sldId id="273" r:id="rId12"/>
    <p:sldId id="274" r:id="rId13"/>
    <p:sldId id="275" r:id="rId14"/>
    <p:sldId id="276" r:id="rId15"/>
    <p:sldId id="277" r:id="rId16"/>
    <p:sldId id="278" r:id="rId17"/>
    <p:sldId id="279" r:id="rId18"/>
    <p:sldId id="293" r:id="rId19"/>
    <p:sldId id="280" r:id="rId20"/>
    <p:sldId id="281" r:id="rId21"/>
    <p:sldId id="282" r:id="rId22"/>
    <p:sldId id="283" r:id="rId23"/>
    <p:sldId id="285" r:id="rId24"/>
    <p:sldId id="294" r:id="rId25"/>
    <p:sldId id="284" r:id="rId26"/>
    <p:sldId id="287" r:id="rId27"/>
    <p:sldId id="288" r:id="rId28"/>
    <p:sldId id="289" r:id="rId29"/>
    <p:sldId id="25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ultz, Erica Lee" initials="SEL" lastIdx="1" clrIdx="0">
    <p:extLst>
      <p:ext uri="{19B8F6BF-5375-455C-9EA6-DF929625EA0E}">
        <p15:presenceInfo xmlns:p15="http://schemas.microsoft.com/office/powerpoint/2012/main" userId="S::els204@pitt.edu::bee0aaeb-974f-4998-baee-769303d03d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CA08"/>
    <a:srgbClr val="C7C8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71"/>
    <p:restoredTop sz="78809"/>
  </p:normalViewPr>
  <p:slideViewPr>
    <p:cSldViewPr snapToGrid="0" snapToObjects="1">
      <p:cViewPr varScale="1">
        <p:scale>
          <a:sx n="71" d="100"/>
          <a:sy n="71" d="100"/>
        </p:scale>
        <p:origin x="144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CF2D17-4012-42CD-86EA-B9AEB5F620BC}"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8BB17E53-70D9-48D6-B790-80131DECFB46}">
      <dgm:prSet/>
      <dgm:spPr/>
      <dgm:t>
        <a:bodyPr/>
        <a:lstStyle/>
        <a:p>
          <a:pPr>
            <a:defRPr cap="all"/>
          </a:pPr>
          <a:r>
            <a:rPr lang="en-US"/>
            <a:t>Motivation</a:t>
          </a:r>
        </a:p>
      </dgm:t>
    </dgm:pt>
    <dgm:pt modelId="{69C18250-1C8E-4BDF-A016-28ADEC2B7995}" type="parTrans" cxnId="{72298291-337C-481E-87A3-AA7E4D3C0FBF}">
      <dgm:prSet/>
      <dgm:spPr/>
      <dgm:t>
        <a:bodyPr/>
        <a:lstStyle/>
        <a:p>
          <a:endParaRPr lang="en-US"/>
        </a:p>
      </dgm:t>
    </dgm:pt>
    <dgm:pt modelId="{99D3F31D-8B75-4B43-92E0-80F2FBAD4189}" type="sibTrans" cxnId="{72298291-337C-481E-87A3-AA7E4D3C0FBF}">
      <dgm:prSet/>
      <dgm:spPr/>
      <dgm:t>
        <a:bodyPr/>
        <a:lstStyle/>
        <a:p>
          <a:endParaRPr lang="en-US"/>
        </a:p>
      </dgm:t>
    </dgm:pt>
    <dgm:pt modelId="{24ECABE5-2EE2-43E8-B5B1-E3030890F6BC}">
      <dgm:prSet/>
      <dgm:spPr/>
      <dgm:t>
        <a:bodyPr/>
        <a:lstStyle/>
        <a:p>
          <a:pPr>
            <a:defRPr cap="all"/>
          </a:pPr>
          <a:r>
            <a:rPr lang="en-US"/>
            <a:t>Data</a:t>
          </a:r>
        </a:p>
      </dgm:t>
    </dgm:pt>
    <dgm:pt modelId="{28CAFAA7-B2F2-4B55-A0C7-5445BF593FCF}" type="parTrans" cxnId="{6D714250-429B-484F-8AD3-98E19E472E05}">
      <dgm:prSet/>
      <dgm:spPr/>
      <dgm:t>
        <a:bodyPr/>
        <a:lstStyle/>
        <a:p>
          <a:endParaRPr lang="en-US"/>
        </a:p>
      </dgm:t>
    </dgm:pt>
    <dgm:pt modelId="{5D534A60-000F-428B-A7F7-0B547A36BE89}" type="sibTrans" cxnId="{6D714250-429B-484F-8AD3-98E19E472E05}">
      <dgm:prSet/>
      <dgm:spPr/>
      <dgm:t>
        <a:bodyPr/>
        <a:lstStyle/>
        <a:p>
          <a:endParaRPr lang="en-US"/>
        </a:p>
      </dgm:t>
    </dgm:pt>
    <dgm:pt modelId="{FBFAF3D1-F495-4ACD-8F5D-89837721E56E}">
      <dgm:prSet/>
      <dgm:spPr/>
      <dgm:t>
        <a:bodyPr/>
        <a:lstStyle/>
        <a:p>
          <a:pPr>
            <a:defRPr cap="all"/>
          </a:pPr>
          <a:r>
            <a:rPr lang="en-US"/>
            <a:t>Empirical Strategy</a:t>
          </a:r>
        </a:p>
      </dgm:t>
    </dgm:pt>
    <dgm:pt modelId="{FFC192AD-7A86-4644-9F18-C00570B79F94}" type="parTrans" cxnId="{F8B041D2-FF21-480C-A326-D9249A049272}">
      <dgm:prSet/>
      <dgm:spPr/>
      <dgm:t>
        <a:bodyPr/>
        <a:lstStyle/>
        <a:p>
          <a:endParaRPr lang="en-US"/>
        </a:p>
      </dgm:t>
    </dgm:pt>
    <dgm:pt modelId="{C8F9B635-5267-4E03-AE12-B23B0299675C}" type="sibTrans" cxnId="{F8B041D2-FF21-480C-A326-D9249A049272}">
      <dgm:prSet/>
      <dgm:spPr/>
      <dgm:t>
        <a:bodyPr/>
        <a:lstStyle/>
        <a:p>
          <a:endParaRPr lang="en-US"/>
        </a:p>
      </dgm:t>
    </dgm:pt>
    <dgm:pt modelId="{76638B4E-801A-4EB6-85F5-7D6AC527EF77}">
      <dgm:prSet/>
      <dgm:spPr/>
      <dgm:t>
        <a:bodyPr/>
        <a:lstStyle/>
        <a:p>
          <a:pPr>
            <a:defRPr cap="all"/>
          </a:pPr>
          <a:r>
            <a:rPr lang="en-US"/>
            <a:t>Results</a:t>
          </a:r>
        </a:p>
      </dgm:t>
    </dgm:pt>
    <dgm:pt modelId="{884661B6-F7C7-478A-81F9-53B8771F4B51}" type="parTrans" cxnId="{1ABD8EAE-D112-47EC-B1EB-1C0741807FAC}">
      <dgm:prSet/>
      <dgm:spPr/>
      <dgm:t>
        <a:bodyPr/>
        <a:lstStyle/>
        <a:p>
          <a:endParaRPr lang="en-US"/>
        </a:p>
      </dgm:t>
    </dgm:pt>
    <dgm:pt modelId="{6BDD0AAC-465E-4B15-9903-009C3575D3A0}" type="sibTrans" cxnId="{1ABD8EAE-D112-47EC-B1EB-1C0741807FAC}">
      <dgm:prSet/>
      <dgm:spPr/>
      <dgm:t>
        <a:bodyPr/>
        <a:lstStyle/>
        <a:p>
          <a:endParaRPr lang="en-US"/>
        </a:p>
      </dgm:t>
    </dgm:pt>
    <dgm:pt modelId="{E14B3165-1723-436C-9AC3-C28A52E68F7C}">
      <dgm:prSet/>
      <dgm:spPr/>
      <dgm:t>
        <a:bodyPr/>
        <a:lstStyle/>
        <a:p>
          <a:pPr>
            <a:defRPr cap="all"/>
          </a:pPr>
          <a:r>
            <a:rPr lang="en-US" dirty="0"/>
            <a:t>Conclusions</a:t>
          </a:r>
        </a:p>
      </dgm:t>
    </dgm:pt>
    <dgm:pt modelId="{2A3AB02B-7BD7-493F-B840-8C596A617588}" type="parTrans" cxnId="{7C758172-E9D0-4D77-90E7-40AD6080FB71}">
      <dgm:prSet/>
      <dgm:spPr/>
      <dgm:t>
        <a:bodyPr/>
        <a:lstStyle/>
        <a:p>
          <a:endParaRPr lang="en-US"/>
        </a:p>
      </dgm:t>
    </dgm:pt>
    <dgm:pt modelId="{4D306AC7-791E-482D-AECA-96BE45F0BB86}" type="sibTrans" cxnId="{7C758172-E9D0-4D77-90E7-40AD6080FB71}">
      <dgm:prSet/>
      <dgm:spPr/>
      <dgm:t>
        <a:bodyPr/>
        <a:lstStyle/>
        <a:p>
          <a:endParaRPr lang="en-US"/>
        </a:p>
      </dgm:t>
    </dgm:pt>
    <dgm:pt modelId="{15256758-F30F-463E-B90D-BB6D9654CB32}" type="pres">
      <dgm:prSet presAssocID="{39CF2D17-4012-42CD-86EA-B9AEB5F620BC}" presName="root" presStyleCnt="0">
        <dgm:presLayoutVars>
          <dgm:dir/>
          <dgm:resizeHandles val="exact"/>
        </dgm:presLayoutVars>
      </dgm:prSet>
      <dgm:spPr/>
    </dgm:pt>
    <dgm:pt modelId="{33EF4310-26A8-4D77-988F-71F8D2AFEEBA}" type="pres">
      <dgm:prSet presAssocID="{8BB17E53-70D9-48D6-B790-80131DECFB46}" presName="compNode" presStyleCnt="0"/>
      <dgm:spPr/>
    </dgm:pt>
    <dgm:pt modelId="{619CFC2B-9AA2-430D-975D-BF093555AA57}" type="pres">
      <dgm:prSet presAssocID="{8BB17E53-70D9-48D6-B790-80131DECFB46}" presName="iconBgRect" presStyleLbl="bgShp" presStyleIdx="0" presStyleCnt="5"/>
      <dgm:spPr/>
    </dgm:pt>
    <dgm:pt modelId="{20AB9933-35BD-4AF4-A6E5-A671F45BA604}" type="pres">
      <dgm:prSet presAssocID="{8BB17E53-70D9-48D6-B790-80131DECFB4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AC3E94C-DD2B-4983-98A0-C9EF2481F4B3}" type="pres">
      <dgm:prSet presAssocID="{8BB17E53-70D9-48D6-B790-80131DECFB46}" presName="spaceRect" presStyleCnt="0"/>
      <dgm:spPr/>
    </dgm:pt>
    <dgm:pt modelId="{C1AAA476-E15C-43A7-AD76-D8FEA2868CE3}" type="pres">
      <dgm:prSet presAssocID="{8BB17E53-70D9-48D6-B790-80131DECFB46}" presName="textRect" presStyleLbl="revTx" presStyleIdx="0" presStyleCnt="5">
        <dgm:presLayoutVars>
          <dgm:chMax val="1"/>
          <dgm:chPref val="1"/>
        </dgm:presLayoutVars>
      </dgm:prSet>
      <dgm:spPr/>
    </dgm:pt>
    <dgm:pt modelId="{473FA00B-B2EA-4C03-95BF-E7BB2BFD7E82}" type="pres">
      <dgm:prSet presAssocID="{99D3F31D-8B75-4B43-92E0-80F2FBAD4189}" presName="sibTrans" presStyleCnt="0"/>
      <dgm:spPr/>
    </dgm:pt>
    <dgm:pt modelId="{2D1EDDC8-864C-4577-902C-1FECBC4ECDDC}" type="pres">
      <dgm:prSet presAssocID="{24ECABE5-2EE2-43E8-B5B1-E3030890F6BC}" presName="compNode" presStyleCnt="0"/>
      <dgm:spPr/>
    </dgm:pt>
    <dgm:pt modelId="{679A1425-943A-4D30-9483-2EA6D0392D78}" type="pres">
      <dgm:prSet presAssocID="{24ECABE5-2EE2-43E8-B5B1-E3030890F6BC}" presName="iconBgRect" presStyleLbl="bgShp" presStyleIdx="1" presStyleCnt="5"/>
      <dgm:spPr/>
    </dgm:pt>
    <dgm:pt modelId="{4AF5B48F-5266-41D3-8EBC-5CE5BA3ADEA8}" type="pres">
      <dgm:prSet presAssocID="{24ECABE5-2EE2-43E8-B5B1-E3030890F6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0B7B0CB-EB36-4036-9460-58245349E269}" type="pres">
      <dgm:prSet presAssocID="{24ECABE5-2EE2-43E8-B5B1-E3030890F6BC}" presName="spaceRect" presStyleCnt="0"/>
      <dgm:spPr/>
    </dgm:pt>
    <dgm:pt modelId="{C085FD82-1E1E-4A42-879F-6678326297B8}" type="pres">
      <dgm:prSet presAssocID="{24ECABE5-2EE2-43E8-B5B1-E3030890F6BC}" presName="textRect" presStyleLbl="revTx" presStyleIdx="1" presStyleCnt="5">
        <dgm:presLayoutVars>
          <dgm:chMax val="1"/>
          <dgm:chPref val="1"/>
        </dgm:presLayoutVars>
      </dgm:prSet>
      <dgm:spPr/>
    </dgm:pt>
    <dgm:pt modelId="{3D3F5201-1F9F-417E-8F9D-058154A78EB4}" type="pres">
      <dgm:prSet presAssocID="{5D534A60-000F-428B-A7F7-0B547A36BE89}" presName="sibTrans" presStyleCnt="0"/>
      <dgm:spPr/>
    </dgm:pt>
    <dgm:pt modelId="{FB3165C7-8A88-44F0-84B9-4F3BAB0B5509}" type="pres">
      <dgm:prSet presAssocID="{FBFAF3D1-F495-4ACD-8F5D-89837721E56E}" presName="compNode" presStyleCnt="0"/>
      <dgm:spPr/>
    </dgm:pt>
    <dgm:pt modelId="{E6C25FBE-D174-44B8-B3D0-9C865BB9798D}" type="pres">
      <dgm:prSet presAssocID="{FBFAF3D1-F495-4ACD-8F5D-89837721E56E}" presName="iconBgRect" presStyleLbl="bgShp" presStyleIdx="2" presStyleCnt="5"/>
      <dgm:spPr/>
    </dgm:pt>
    <dgm:pt modelId="{8CB090F7-EA30-48D7-8EAF-909F5321AA4F}" type="pres">
      <dgm:prSet presAssocID="{FBFAF3D1-F495-4ACD-8F5D-89837721E56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4A79F150-C8B6-47C8-B293-1F0ABEC7CF1C}" type="pres">
      <dgm:prSet presAssocID="{FBFAF3D1-F495-4ACD-8F5D-89837721E56E}" presName="spaceRect" presStyleCnt="0"/>
      <dgm:spPr/>
    </dgm:pt>
    <dgm:pt modelId="{C4152DF9-01AF-4D4B-9280-AE88A1471AB8}" type="pres">
      <dgm:prSet presAssocID="{FBFAF3D1-F495-4ACD-8F5D-89837721E56E}" presName="textRect" presStyleLbl="revTx" presStyleIdx="2" presStyleCnt="5">
        <dgm:presLayoutVars>
          <dgm:chMax val="1"/>
          <dgm:chPref val="1"/>
        </dgm:presLayoutVars>
      </dgm:prSet>
      <dgm:spPr/>
    </dgm:pt>
    <dgm:pt modelId="{3E18EBAA-B5CD-4E8F-9ABC-ADC33FF911E2}" type="pres">
      <dgm:prSet presAssocID="{C8F9B635-5267-4E03-AE12-B23B0299675C}" presName="sibTrans" presStyleCnt="0"/>
      <dgm:spPr/>
    </dgm:pt>
    <dgm:pt modelId="{16F8CCF4-4500-4F8B-B28E-04FAA9838704}" type="pres">
      <dgm:prSet presAssocID="{76638B4E-801A-4EB6-85F5-7D6AC527EF77}" presName="compNode" presStyleCnt="0"/>
      <dgm:spPr/>
    </dgm:pt>
    <dgm:pt modelId="{79B5243C-562F-493D-B605-98A0DB502DA5}" type="pres">
      <dgm:prSet presAssocID="{76638B4E-801A-4EB6-85F5-7D6AC527EF77}" presName="iconBgRect" presStyleLbl="bgShp" presStyleIdx="3" presStyleCnt="5"/>
      <dgm:spPr/>
    </dgm:pt>
    <dgm:pt modelId="{10DFC12D-03E4-4A1C-BB8D-75827C9C0936}" type="pres">
      <dgm:prSet presAssocID="{76638B4E-801A-4EB6-85F5-7D6AC527EF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221877C6-886D-497D-ACF0-C6EA7F3743C9}" type="pres">
      <dgm:prSet presAssocID="{76638B4E-801A-4EB6-85F5-7D6AC527EF77}" presName="spaceRect" presStyleCnt="0"/>
      <dgm:spPr/>
    </dgm:pt>
    <dgm:pt modelId="{6D91729C-DDFA-4376-A539-70070121D190}" type="pres">
      <dgm:prSet presAssocID="{76638B4E-801A-4EB6-85F5-7D6AC527EF77}" presName="textRect" presStyleLbl="revTx" presStyleIdx="3" presStyleCnt="5">
        <dgm:presLayoutVars>
          <dgm:chMax val="1"/>
          <dgm:chPref val="1"/>
        </dgm:presLayoutVars>
      </dgm:prSet>
      <dgm:spPr/>
    </dgm:pt>
    <dgm:pt modelId="{031C704C-68E5-439F-B42A-3AFB9036EEF6}" type="pres">
      <dgm:prSet presAssocID="{6BDD0AAC-465E-4B15-9903-009C3575D3A0}" presName="sibTrans" presStyleCnt="0"/>
      <dgm:spPr/>
    </dgm:pt>
    <dgm:pt modelId="{E293648B-E830-4F6A-9BB3-BAD8A4D211F8}" type="pres">
      <dgm:prSet presAssocID="{E14B3165-1723-436C-9AC3-C28A52E68F7C}" presName="compNode" presStyleCnt="0"/>
      <dgm:spPr/>
    </dgm:pt>
    <dgm:pt modelId="{A23DA419-96C9-4826-B925-04CC3EF73AF1}" type="pres">
      <dgm:prSet presAssocID="{E14B3165-1723-436C-9AC3-C28A52E68F7C}" presName="iconBgRect" presStyleLbl="bgShp" presStyleIdx="4" presStyleCnt="5"/>
      <dgm:spPr/>
    </dgm:pt>
    <dgm:pt modelId="{735CD200-7F92-4489-AD99-1010FB7D33CF}" type="pres">
      <dgm:prSet presAssocID="{E14B3165-1723-436C-9AC3-C28A52E68F7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087A4DD2-229D-4B41-A1A9-575DD0CCD15D}" type="pres">
      <dgm:prSet presAssocID="{E14B3165-1723-436C-9AC3-C28A52E68F7C}" presName="spaceRect" presStyleCnt="0"/>
      <dgm:spPr/>
    </dgm:pt>
    <dgm:pt modelId="{124D1CA0-DEC7-4083-85ED-5EFE895A04EF}" type="pres">
      <dgm:prSet presAssocID="{E14B3165-1723-436C-9AC3-C28A52E68F7C}" presName="textRect" presStyleLbl="revTx" presStyleIdx="4" presStyleCnt="5">
        <dgm:presLayoutVars>
          <dgm:chMax val="1"/>
          <dgm:chPref val="1"/>
        </dgm:presLayoutVars>
      </dgm:prSet>
      <dgm:spPr/>
    </dgm:pt>
  </dgm:ptLst>
  <dgm:cxnLst>
    <dgm:cxn modelId="{A448AD17-DD6D-4DD0-8D8D-BC7549571A18}" type="presOf" srcId="{24ECABE5-2EE2-43E8-B5B1-E3030890F6BC}" destId="{C085FD82-1E1E-4A42-879F-6678326297B8}" srcOrd="0" destOrd="0" presId="urn:microsoft.com/office/officeart/2018/5/layout/IconCircleLabelList"/>
    <dgm:cxn modelId="{6B03EE1B-4918-4946-947E-ABBB2620A26F}" type="presOf" srcId="{8BB17E53-70D9-48D6-B790-80131DECFB46}" destId="{C1AAA476-E15C-43A7-AD76-D8FEA2868CE3}" srcOrd="0" destOrd="0" presId="urn:microsoft.com/office/officeart/2018/5/layout/IconCircleLabelList"/>
    <dgm:cxn modelId="{A244AF28-9BCE-4D17-848F-590472DA3BD1}" type="presOf" srcId="{E14B3165-1723-436C-9AC3-C28A52E68F7C}" destId="{124D1CA0-DEC7-4083-85ED-5EFE895A04EF}" srcOrd="0" destOrd="0" presId="urn:microsoft.com/office/officeart/2018/5/layout/IconCircleLabelList"/>
    <dgm:cxn modelId="{6D714250-429B-484F-8AD3-98E19E472E05}" srcId="{39CF2D17-4012-42CD-86EA-B9AEB5F620BC}" destId="{24ECABE5-2EE2-43E8-B5B1-E3030890F6BC}" srcOrd="1" destOrd="0" parTransId="{28CAFAA7-B2F2-4B55-A0C7-5445BF593FCF}" sibTransId="{5D534A60-000F-428B-A7F7-0B547A36BE89}"/>
    <dgm:cxn modelId="{7C758172-E9D0-4D77-90E7-40AD6080FB71}" srcId="{39CF2D17-4012-42CD-86EA-B9AEB5F620BC}" destId="{E14B3165-1723-436C-9AC3-C28A52E68F7C}" srcOrd="4" destOrd="0" parTransId="{2A3AB02B-7BD7-493F-B840-8C596A617588}" sibTransId="{4D306AC7-791E-482D-AECA-96BE45F0BB86}"/>
    <dgm:cxn modelId="{72298291-337C-481E-87A3-AA7E4D3C0FBF}" srcId="{39CF2D17-4012-42CD-86EA-B9AEB5F620BC}" destId="{8BB17E53-70D9-48D6-B790-80131DECFB46}" srcOrd="0" destOrd="0" parTransId="{69C18250-1C8E-4BDF-A016-28ADEC2B7995}" sibTransId="{99D3F31D-8B75-4B43-92E0-80F2FBAD4189}"/>
    <dgm:cxn modelId="{BE6A54A7-EEBC-439D-A984-24AAB30501B5}" type="presOf" srcId="{39CF2D17-4012-42CD-86EA-B9AEB5F620BC}" destId="{15256758-F30F-463E-B90D-BB6D9654CB32}" srcOrd="0" destOrd="0" presId="urn:microsoft.com/office/officeart/2018/5/layout/IconCircleLabelList"/>
    <dgm:cxn modelId="{1ABD8EAE-D112-47EC-B1EB-1C0741807FAC}" srcId="{39CF2D17-4012-42CD-86EA-B9AEB5F620BC}" destId="{76638B4E-801A-4EB6-85F5-7D6AC527EF77}" srcOrd="3" destOrd="0" parTransId="{884661B6-F7C7-478A-81F9-53B8771F4B51}" sibTransId="{6BDD0AAC-465E-4B15-9903-009C3575D3A0}"/>
    <dgm:cxn modelId="{C443D5B0-D0E1-4281-8317-42643EA71F1F}" type="presOf" srcId="{FBFAF3D1-F495-4ACD-8F5D-89837721E56E}" destId="{C4152DF9-01AF-4D4B-9280-AE88A1471AB8}" srcOrd="0" destOrd="0" presId="urn:microsoft.com/office/officeart/2018/5/layout/IconCircleLabelList"/>
    <dgm:cxn modelId="{F8B041D2-FF21-480C-A326-D9249A049272}" srcId="{39CF2D17-4012-42CD-86EA-B9AEB5F620BC}" destId="{FBFAF3D1-F495-4ACD-8F5D-89837721E56E}" srcOrd="2" destOrd="0" parTransId="{FFC192AD-7A86-4644-9F18-C00570B79F94}" sibTransId="{C8F9B635-5267-4E03-AE12-B23B0299675C}"/>
    <dgm:cxn modelId="{D89DB3FE-ECC2-4D55-AC65-AE56B77148A2}" type="presOf" srcId="{76638B4E-801A-4EB6-85F5-7D6AC527EF77}" destId="{6D91729C-DDFA-4376-A539-70070121D190}" srcOrd="0" destOrd="0" presId="urn:microsoft.com/office/officeart/2018/5/layout/IconCircleLabelList"/>
    <dgm:cxn modelId="{618CF986-36C1-470D-B495-758051BDF067}" type="presParOf" srcId="{15256758-F30F-463E-B90D-BB6D9654CB32}" destId="{33EF4310-26A8-4D77-988F-71F8D2AFEEBA}" srcOrd="0" destOrd="0" presId="urn:microsoft.com/office/officeart/2018/5/layout/IconCircleLabelList"/>
    <dgm:cxn modelId="{1C70617E-7E27-45DF-B940-2C527AF55406}" type="presParOf" srcId="{33EF4310-26A8-4D77-988F-71F8D2AFEEBA}" destId="{619CFC2B-9AA2-430D-975D-BF093555AA57}" srcOrd="0" destOrd="0" presId="urn:microsoft.com/office/officeart/2018/5/layout/IconCircleLabelList"/>
    <dgm:cxn modelId="{342FDACF-76D5-49D3-841C-DFDB3561DE5B}" type="presParOf" srcId="{33EF4310-26A8-4D77-988F-71F8D2AFEEBA}" destId="{20AB9933-35BD-4AF4-A6E5-A671F45BA604}" srcOrd="1" destOrd="0" presId="urn:microsoft.com/office/officeart/2018/5/layout/IconCircleLabelList"/>
    <dgm:cxn modelId="{CA567A96-7073-48BD-925C-71E5A960D996}" type="presParOf" srcId="{33EF4310-26A8-4D77-988F-71F8D2AFEEBA}" destId="{EAC3E94C-DD2B-4983-98A0-C9EF2481F4B3}" srcOrd="2" destOrd="0" presId="urn:microsoft.com/office/officeart/2018/5/layout/IconCircleLabelList"/>
    <dgm:cxn modelId="{EDEA85C4-CE49-4BC0-B22F-B86842A8DB84}" type="presParOf" srcId="{33EF4310-26A8-4D77-988F-71F8D2AFEEBA}" destId="{C1AAA476-E15C-43A7-AD76-D8FEA2868CE3}" srcOrd="3" destOrd="0" presId="urn:microsoft.com/office/officeart/2018/5/layout/IconCircleLabelList"/>
    <dgm:cxn modelId="{64B6E8F8-4FB0-4141-8143-BBAD4642B276}" type="presParOf" srcId="{15256758-F30F-463E-B90D-BB6D9654CB32}" destId="{473FA00B-B2EA-4C03-95BF-E7BB2BFD7E82}" srcOrd="1" destOrd="0" presId="urn:microsoft.com/office/officeart/2018/5/layout/IconCircleLabelList"/>
    <dgm:cxn modelId="{0C92D0EC-6AEA-4B23-9B01-6F7FA3C0788C}" type="presParOf" srcId="{15256758-F30F-463E-B90D-BB6D9654CB32}" destId="{2D1EDDC8-864C-4577-902C-1FECBC4ECDDC}" srcOrd="2" destOrd="0" presId="urn:microsoft.com/office/officeart/2018/5/layout/IconCircleLabelList"/>
    <dgm:cxn modelId="{163954FB-8C52-4595-97D5-10CBED68F4F5}" type="presParOf" srcId="{2D1EDDC8-864C-4577-902C-1FECBC4ECDDC}" destId="{679A1425-943A-4D30-9483-2EA6D0392D78}" srcOrd="0" destOrd="0" presId="urn:microsoft.com/office/officeart/2018/5/layout/IconCircleLabelList"/>
    <dgm:cxn modelId="{37E75329-60B9-4952-AB8E-3C17EE4BE7B8}" type="presParOf" srcId="{2D1EDDC8-864C-4577-902C-1FECBC4ECDDC}" destId="{4AF5B48F-5266-41D3-8EBC-5CE5BA3ADEA8}" srcOrd="1" destOrd="0" presId="urn:microsoft.com/office/officeart/2018/5/layout/IconCircleLabelList"/>
    <dgm:cxn modelId="{D15E6E2C-B23F-498C-AA56-B4100CDEDD6B}" type="presParOf" srcId="{2D1EDDC8-864C-4577-902C-1FECBC4ECDDC}" destId="{70B7B0CB-EB36-4036-9460-58245349E269}" srcOrd="2" destOrd="0" presId="urn:microsoft.com/office/officeart/2018/5/layout/IconCircleLabelList"/>
    <dgm:cxn modelId="{FBFFCCF9-D2FB-4869-877D-63D834E8E417}" type="presParOf" srcId="{2D1EDDC8-864C-4577-902C-1FECBC4ECDDC}" destId="{C085FD82-1E1E-4A42-879F-6678326297B8}" srcOrd="3" destOrd="0" presId="urn:microsoft.com/office/officeart/2018/5/layout/IconCircleLabelList"/>
    <dgm:cxn modelId="{5A7A50F0-845F-4802-945A-E8BAEA75D94C}" type="presParOf" srcId="{15256758-F30F-463E-B90D-BB6D9654CB32}" destId="{3D3F5201-1F9F-417E-8F9D-058154A78EB4}" srcOrd="3" destOrd="0" presId="urn:microsoft.com/office/officeart/2018/5/layout/IconCircleLabelList"/>
    <dgm:cxn modelId="{62044F43-CC2C-4378-80E2-EFAD35C79BA0}" type="presParOf" srcId="{15256758-F30F-463E-B90D-BB6D9654CB32}" destId="{FB3165C7-8A88-44F0-84B9-4F3BAB0B5509}" srcOrd="4" destOrd="0" presId="urn:microsoft.com/office/officeart/2018/5/layout/IconCircleLabelList"/>
    <dgm:cxn modelId="{5CD78DBE-4A2A-4D9A-8C09-F9839579C8A4}" type="presParOf" srcId="{FB3165C7-8A88-44F0-84B9-4F3BAB0B5509}" destId="{E6C25FBE-D174-44B8-B3D0-9C865BB9798D}" srcOrd="0" destOrd="0" presId="urn:microsoft.com/office/officeart/2018/5/layout/IconCircleLabelList"/>
    <dgm:cxn modelId="{B47E2A87-253A-4744-8BC5-C737BF15AA15}" type="presParOf" srcId="{FB3165C7-8A88-44F0-84B9-4F3BAB0B5509}" destId="{8CB090F7-EA30-48D7-8EAF-909F5321AA4F}" srcOrd="1" destOrd="0" presId="urn:microsoft.com/office/officeart/2018/5/layout/IconCircleLabelList"/>
    <dgm:cxn modelId="{A69369CE-B23C-40E5-B2A1-CEDA63DE0610}" type="presParOf" srcId="{FB3165C7-8A88-44F0-84B9-4F3BAB0B5509}" destId="{4A79F150-C8B6-47C8-B293-1F0ABEC7CF1C}" srcOrd="2" destOrd="0" presId="urn:microsoft.com/office/officeart/2018/5/layout/IconCircleLabelList"/>
    <dgm:cxn modelId="{FD86533F-BD8F-427C-854B-39405508E850}" type="presParOf" srcId="{FB3165C7-8A88-44F0-84B9-4F3BAB0B5509}" destId="{C4152DF9-01AF-4D4B-9280-AE88A1471AB8}" srcOrd="3" destOrd="0" presId="urn:microsoft.com/office/officeart/2018/5/layout/IconCircleLabelList"/>
    <dgm:cxn modelId="{4FD3A6BB-175C-4345-A59D-D021B98F4B76}" type="presParOf" srcId="{15256758-F30F-463E-B90D-BB6D9654CB32}" destId="{3E18EBAA-B5CD-4E8F-9ABC-ADC33FF911E2}" srcOrd="5" destOrd="0" presId="urn:microsoft.com/office/officeart/2018/5/layout/IconCircleLabelList"/>
    <dgm:cxn modelId="{281797D5-D17B-4B73-88C4-96FA5E7D0806}" type="presParOf" srcId="{15256758-F30F-463E-B90D-BB6D9654CB32}" destId="{16F8CCF4-4500-4F8B-B28E-04FAA9838704}" srcOrd="6" destOrd="0" presId="urn:microsoft.com/office/officeart/2018/5/layout/IconCircleLabelList"/>
    <dgm:cxn modelId="{6CB5C655-7B6A-4D8B-8187-9A4A8233DAF0}" type="presParOf" srcId="{16F8CCF4-4500-4F8B-B28E-04FAA9838704}" destId="{79B5243C-562F-493D-B605-98A0DB502DA5}" srcOrd="0" destOrd="0" presId="urn:microsoft.com/office/officeart/2018/5/layout/IconCircleLabelList"/>
    <dgm:cxn modelId="{1A7FEA42-BE25-4173-997E-18C5CC9599F8}" type="presParOf" srcId="{16F8CCF4-4500-4F8B-B28E-04FAA9838704}" destId="{10DFC12D-03E4-4A1C-BB8D-75827C9C0936}" srcOrd="1" destOrd="0" presId="urn:microsoft.com/office/officeart/2018/5/layout/IconCircleLabelList"/>
    <dgm:cxn modelId="{A3C66312-AEEA-4DCE-991A-9381ACABC559}" type="presParOf" srcId="{16F8CCF4-4500-4F8B-B28E-04FAA9838704}" destId="{221877C6-886D-497D-ACF0-C6EA7F3743C9}" srcOrd="2" destOrd="0" presId="urn:microsoft.com/office/officeart/2018/5/layout/IconCircleLabelList"/>
    <dgm:cxn modelId="{F496E6C3-8A4E-4F78-856A-CA2BFF772AE5}" type="presParOf" srcId="{16F8CCF4-4500-4F8B-B28E-04FAA9838704}" destId="{6D91729C-DDFA-4376-A539-70070121D190}" srcOrd="3" destOrd="0" presId="urn:microsoft.com/office/officeart/2018/5/layout/IconCircleLabelList"/>
    <dgm:cxn modelId="{D385662D-95D2-4805-BFD6-43944DC706E9}" type="presParOf" srcId="{15256758-F30F-463E-B90D-BB6D9654CB32}" destId="{031C704C-68E5-439F-B42A-3AFB9036EEF6}" srcOrd="7" destOrd="0" presId="urn:microsoft.com/office/officeart/2018/5/layout/IconCircleLabelList"/>
    <dgm:cxn modelId="{F669216E-7450-4390-A305-CA7980161F09}" type="presParOf" srcId="{15256758-F30F-463E-B90D-BB6D9654CB32}" destId="{E293648B-E830-4F6A-9BB3-BAD8A4D211F8}" srcOrd="8" destOrd="0" presId="urn:microsoft.com/office/officeart/2018/5/layout/IconCircleLabelList"/>
    <dgm:cxn modelId="{3EDAC006-A951-434C-8E94-8D59603646C4}" type="presParOf" srcId="{E293648B-E830-4F6A-9BB3-BAD8A4D211F8}" destId="{A23DA419-96C9-4826-B925-04CC3EF73AF1}" srcOrd="0" destOrd="0" presId="urn:microsoft.com/office/officeart/2018/5/layout/IconCircleLabelList"/>
    <dgm:cxn modelId="{D359BDC0-9575-4343-975A-98A9E8EE7156}" type="presParOf" srcId="{E293648B-E830-4F6A-9BB3-BAD8A4D211F8}" destId="{735CD200-7F92-4489-AD99-1010FB7D33CF}" srcOrd="1" destOrd="0" presId="urn:microsoft.com/office/officeart/2018/5/layout/IconCircleLabelList"/>
    <dgm:cxn modelId="{54789499-A00C-4D4A-AAA8-00C4095F19F6}" type="presParOf" srcId="{E293648B-E830-4F6A-9BB3-BAD8A4D211F8}" destId="{087A4DD2-229D-4B41-A1A9-575DD0CCD15D}" srcOrd="2" destOrd="0" presId="urn:microsoft.com/office/officeart/2018/5/layout/IconCircleLabelList"/>
    <dgm:cxn modelId="{10E16A3D-DB03-491A-8FA3-9346E3869D98}" type="presParOf" srcId="{E293648B-E830-4F6A-9BB3-BAD8A4D211F8}" destId="{124D1CA0-DEC7-4083-85ED-5EFE895A04E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CFC2B-9AA2-430D-975D-BF093555AA57}">
      <dsp:nvSpPr>
        <dsp:cNvPr id="0" name=""/>
        <dsp:cNvSpPr/>
      </dsp:nvSpPr>
      <dsp:spPr>
        <a:xfrm>
          <a:off x="478800" y="1095669"/>
          <a:ext cx="1098000" cy="109800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AB9933-35BD-4AF4-A6E5-A671F45BA604}">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AA476-E15C-43A7-AD76-D8FEA2868CE3}">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Motivation</a:t>
          </a:r>
        </a:p>
      </dsp:txBody>
      <dsp:txXfrm>
        <a:off x="127800" y="2535669"/>
        <a:ext cx="1800000" cy="720000"/>
      </dsp:txXfrm>
    </dsp:sp>
    <dsp:sp modelId="{679A1425-943A-4D30-9483-2EA6D0392D78}">
      <dsp:nvSpPr>
        <dsp:cNvPr id="0" name=""/>
        <dsp:cNvSpPr/>
      </dsp:nvSpPr>
      <dsp:spPr>
        <a:xfrm>
          <a:off x="2593800" y="1095669"/>
          <a:ext cx="1098000" cy="109800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F5B48F-5266-41D3-8EBC-5CE5BA3ADEA8}">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85FD82-1E1E-4A42-879F-6678326297B8}">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Data</a:t>
          </a:r>
        </a:p>
      </dsp:txBody>
      <dsp:txXfrm>
        <a:off x="2242800" y="2535669"/>
        <a:ext cx="1800000" cy="720000"/>
      </dsp:txXfrm>
    </dsp:sp>
    <dsp:sp modelId="{E6C25FBE-D174-44B8-B3D0-9C865BB9798D}">
      <dsp:nvSpPr>
        <dsp:cNvPr id="0" name=""/>
        <dsp:cNvSpPr/>
      </dsp:nvSpPr>
      <dsp:spPr>
        <a:xfrm>
          <a:off x="4708800" y="1095669"/>
          <a:ext cx="1098000" cy="109800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090F7-EA30-48D7-8EAF-909F5321AA4F}">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152DF9-01AF-4D4B-9280-AE88A1471AB8}">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Empirical Strategy</a:t>
          </a:r>
        </a:p>
      </dsp:txBody>
      <dsp:txXfrm>
        <a:off x="4357800" y="2535669"/>
        <a:ext cx="1800000" cy="720000"/>
      </dsp:txXfrm>
    </dsp:sp>
    <dsp:sp modelId="{79B5243C-562F-493D-B605-98A0DB502DA5}">
      <dsp:nvSpPr>
        <dsp:cNvPr id="0" name=""/>
        <dsp:cNvSpPr/>
      </dsp:nvSpPr>
      <dsp:spPr>
        <a:xfrm>
          <a:off x="6823800" y="1095669"/>
          <a:ext cx="1098000" cy="109800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FC12D-03E4-4A1C-BB8D-75827C9C0936}">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91729C-DDFA-4376-A539-70070121D190}">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Results</a:t>
          </a:r>
        </a:p>
      </dsp:txBody>
      <dsp:txXfrm>
        <a:off x="6472800" y="2535669"/>
        <a:ext cx="1800000" cy="720000"/>
      </dsp:txXfrm>
    </dsp:sp>
    <dsp:sp modelId="{A23DA419-96C9-4826-B925-04CC3EF73AF1}">
      <dsp:nvSpPr>
        <dsp:cNvPr id="0" name=""/>
        <dsp:cNvSpPr/>
      </dsp:nvSpPr>
      <dsp:spPr>
        <a:xfrm>
          <a:off x="8938800" y="1095669"/>
          <a:ext cx="1098000" cy="109800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CD200-7F92-4489-AD99-1010FB7D33CF}">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4D1CA0-DEC7-4083-85ED-5EFE895A04EF}">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Conclusions</a:t>
          </a:r>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6810A-C0BC-AE43-9714-6371B151B2F4}" type="datetimeFigureOut">
              <a:rPr lang="en-US" smtClean="0"/>
              <a:t>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F0ECC-D0FB-E44E-898A-02DF8CF4B776}" type="slidenum">
              <a:rPr lang="en-US" smtClean="0"/>
              <a:t>‹#›</a:t>
            </a:fld>
            <a:endParaRPr lang="en-US"/>
          </a:p>
        </p:txBody>
      </p:sp>
    </p:spTree>
    <p:extLst>
      <p:ext uri="{BB962C8B-B14F-4D97-AF65-F5344CB8AC3E}">
        <p14:creationId xmlns:p14="http://schemas.microsoft.com/office/powerpoint/2010/main" val="2756974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F0ECC-D0FB-E44E-898A-02DF8CF4B776}" type="slidenum">
              <a:rPr lang="en-US" smtClean="0"/>
              <a:t>1</a:t>
            </a:fld>
            <a:endParaRPr lang="en-US"/>
          </a:p>
        </p:txBody>
      </p:sp>
    </p:spTree>
    <p:extLst>
      <p:ext uri="{BB962C8B-B14F-4D97-AF65-F5344CB8AC3E}">
        <p14:creationId xmlns:p14="http://schemas.microsoft.com/office/powerpoint/2010/main" val="1568714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*Advertising is a choice by the importer/manufacturer</a:t>
            </a:r>
          </a:p>
          <a:p>
            <a:r>
              <a:rPr lang="en-US" dirty="0"/>
              <a:t>* Sweden has strict rules about advertising and so advertising is really informative rather than persuasive</a:t>
            </a:r>
          </a:p>
        </p:txBody>
      </p:sp>
      <p:sp>
        <p:nvSpPr>
          <p:cNvPr id="4" name="Slide Number Placeholder 3"/>
          <p:cNvSpPr>
            <a:spLocks noGrp="1"/>
          </p:cNvSpPr>
          <p:nvPr>
            <p:ph type="sldNum" sz="quarter" idx="5"/>
          </p:nvPr>
        </p:nvSpPr>
        <p:spPr/>
        <p:txBody>
          <a:bodyPr/>
          <a:lstStyle/>
          <a:p>
            <a:fld id="{86BF0ECC-D0FB-E44E-898A-02DF8CF4B776}" type="slidenum">
              <a:rPr lang="en-US" smtClean="0"/>
              <a:t>14</a:t>
            </a:fld>
            <a:endParaRPr lang="en-US"/>
          </a:p>
        </p:txBody>
      </p:sp>
    </p:spTree>
    <p:extLst>
      <p:ext uri="{BB962C8B-B14F-4D97-AF65-F5344CB8AC3E}">
        <p14:creationId xmlns:p14="http://schemas.microsoft.com/office/powerpoint/2010/main" val="327545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Wine X vintage X price FE</a:t>
            </a:r>
          </a:p>
          <a:p>
            <a:r>
              <a:rPr lang="en-US" dirty="0"/>
              <a:t>This allows us to differentiate between different prices or different vintages of a particular wine</a:t>
            </a:r>
          </a:p>
        </p:txBody>
      </p:sp>
      <p:sp>
        <p:nvSpPr>
          <p:cNvPr id="4" name="Slide Number Placeholder 3"/>
          <p:cNvSpPr>
            <a:spLocks noGrp="1"/>
          </p:cNvSpPr>
          <p:nvPr>
            <p:ph type="sldNum" sz="quarter" idx="5"/>
          </p:nvPr>
        </p:nvSpPr>
        <p:spPr/>
        <p:txBody>
          <a:bodyPr/>
          <a:lstStyle/>
          <a:p>
            <a:fld id="{86BF0ECC-D0FB-E44E-898A-02DF8CF4B776}" type="slidenum">
              <a:rPr lang="en-US" smtClean="0"/>
              <a:t>15</a:t>
            </a:fld>
            <a:endParaRPr lang="en-US"/>
          </a:p>
        </p:txBody>
      </p:sp>
    </p:spTree>
    <p:extLst>
      <p:ext uri="{BB962C8B-B14F-4D97-AF65-F5344CB8AC3E}">
        <p14:creationId xmlns:p14="http://schemas.microsoft.com/office/powerpoint/2010/main" val="2537012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 X segment FE</a:t>
            </a:r>
          </a:p>
          <a:p>
            <a:r>
              <a:rPr lang="en-US" dirty="0"/>
              <a:t>Controls for time trends in sales</a:t>
            </a:r>
          </a:p>
        </p:txBody>
      </p:sp>
      <p:sp>
        <p:nvSpPr>
          <p:cNvPr id="4" name="Slide Number Placeholder 3"/>
          <p:cNvSpPr>
            <a:spLocks noGrp="1"/>
          </p:cNvSpPr>
          <p:nvPr>
            <p:ph type="sldNum" sz="quarter" idx="5"/>
          </p:nvPr>
        </p:nvSpPr>
        <p:spPr/>
        <p:txBody>
          <a:bodyPr/>
          <a:lstStyle/>
          <a:p>
            <a:fld id="{86BF0ECC-D0FB-E44E-898A-02DF8CF4B776}" type="slidenum">
              <a:rPr lang="en-US" smtClean="0"/>
              <a:t>16</a:t>
            </a:fld>
            <a:endParaRPr lang="en-US"/>
          </a:p>
        </p:txBody>
      </p:sp>
    </p:spTree>
    <p:extLst>
      <p:ext uri="{BB962C8B-B14F-4D97-AF65-F5344CB8AC3E}">
        <p14:creationId xmlns:p14="http://schemas.microsoft.com/office/powerpoint/2010/main" val="4117545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Clustered SE’s at brand level</a:t>
            </a:r>
          </a:p>
        </p:txBody>
      </p:sp>
      <p:sp>
        <p:nvSpPr>
          <p:cNvPr id="4" name="Slide Number Placeholder 3"/>
          <p:cNvSpPr>
            <a:spLocks noGrp="1"/>
          </p:cNvSpPr>
          <p:nvPr>
            <p:ph type="sldNum" sz="quarter" idx="5"/>
          </p:nvPr>
        </p:nvSpPr>
        <p:spPr/>
        <p:txBody>
          <a:bodyPr/>
          <a:lstStyle/>
          <a:p>
            <a:fld id="{86BF0ECC-D0FB-E44E-898A-02DF8CF4B776}" type="slidenum">
              <a:rPr lang="en-US" smtClean="0"/>
              <a:t>17</a:t>
            </a:fld>
            <a:endParaRPr lang="en-US"/>
          </a:p>
        </p:txBody>
      </p:sp>
    </p:spTree>
    <p:extLst>
      <p:ext uri="{BB962C8B-B14F-4D97-AF65-F5344CB8AC3E}">
        <p14:creationId xmlns:p14="http://schemas.microsoft.com/office/powerpoint/2010/main" val="2161942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same week: increased sales by 1.2%</a:t>
            </a:r>
          </a:p>
          <a:p>
            <a:pPr marL="171450" indent="-171450">
              <a:buFont typeface="Arial" panose="020B0604020202020204" pitchFamily="34" charset="0"/>
              <a:buChar char="•"/>
            </a:pPr>
            <a:r>
              <a:rPr lang="en-US" dirty="0"/>
              <a:t>One week later: increased sales by 2%</a:t>
            </a:r>
          </a:p>
          <a:p>
            <a:pPr marL="171450" indent="-171450">
              <a:buFont typeface="Arial" panose="020B0604020202020204" pitchFamily="34" charset="0"/>
              <a:buChar char="•"/>
            </a:pPr>
            <a:r>
              <a:rPr lang="en-US" dirty="0"/>
              <a:t>Effect lasts up to 5 weeks</a:t>
            </a:r>
          </a:p>
        </p:txBody>
      </p:sp>
      <p:sp>
        <p:nvSpPr>
          <p:cNvPr id="4" name="Slide Number Placeholder 3"/>
          <p:cNvSpPr>
            <a:spLocks noGrp="1"/>
          </p:cNvSpPr>
          <p:nvPr>
            <p:ph type="sldNum" sz="quarter" idx="5"/>
          </p:nvPr>
        </p:nvSpPr>
        <p:spPr/>
        <p:txBody>
          <a:bodyPr/>
          <a:lstStyle/>
          <a:p>
            <a:fld id="{86BF0ECC-D0FB-E44E-898A-02DF8CF4B776}" type="slidenum">
              <a:rPr lang="en-US" smtClean="0"/>
              <a:t>19</a:t>
            </a:fld>
            <a:endParaRPr lang="en-US"/>
          </a:p>
        </p:txBody>
      </p:sp>
    </p:spTree>
    <p:extLst>
      <p:ext uri="{BB962C8B-B14F-4D97-AF65-F5344CB8AC3E}">
        <p14:creationId xmlns:p14="http://schemas.microsoft.com/office/powerpoint/2010/main" val="3172037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Week of good review: increase additional 2%</a:t>
            </a:r>
          </a:p>
          <a:p>
            <a:pPr marL="171450" indent="-171450">
              <a:buFont typeface="Arial" panose="020B0604020202020204" pitchFamily="34" charset="0"/>
              <a:buChar char="•"/>
            </a:pPr>
            <a:r>
              <a:rPr lang="en-US" dirty="0"/>
              <a:t>One week later: increase 5.2%</a:t>
            </a:r>
          </a:p>
          <a:p>
            <a:pPr marL="171450" indent="-171450">
              <a:buFont typeface="Arial" panose="020B0604020202020204" pitchFamily="34" charset="0"/>
              <a:buChar char="•"/>
            </a:pPr>
            <a:r>
              <a:rPr lang="en-US" dirty="0"/>
              <a:t>Effect remains up to 22 weeks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6BF0ECC-D0FB-E44E-898A-02DF8CF4B776}" type="slidenum">
              <a:rPr lang="en-US" smtClean="0"/>
              <a:t>20</a:t>
            </a:fld>
            <a:endParaRPr lang="en-US"/>
          </a:p>
        </p:txBody>
      </p:sp>
    </p:spTree>
    <p:extLst>
      <p:ext uri="{BB962C8B-B14F-4D97-AF65-F5344CB8AC3E}">
        <p14:creationId xmlns:p14="http://schemas.microsoft.com/office/powerpoint/2010/main" val="771623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Significant decrease</a:t>
            </a:r>
          </a:p>
          <a:p>
            <a:pPr marL="171450" indent="-171450">
              <a:buFont typeface="Arial" panose="020B0604020202020204" pitchFamily="34" charset="0"/>
              <a:buChar char="•"/>
            </a:pPr>
            <a:r>
              <a:rPr lang="en-US" dirty="0"/>
              <a:t>BUT this is nullified by the positive effect of getting a review at all</a:t>
            </a:r>
          </a:p>
        </p:txBody>
      </p:sp>
      <p:sp>
        <p:nvSpPr>
          <p:cNvPr id="4" name="Slide Number Placeholder 3"/>
          <p:cNvSpPr>
            <a:spLocks noGrp="1"/>
          </p:cNvSpPr>
          <p:nvPr>
            <p:ph type="sldNum" sz="quarter" idx="5"/>
          </p:nvPr>
        </p:nvSpPr>
        <p:spPr/>
        <p:txBody>
          <a:bodyPr/>
          <a:lstStyle/>
          <a:p>
            <a:fld id="{86BF0ECC-D0FB-E44E-898A-02DF8CF4B776}" type="slidenum">
              <a:rPr lang="en-US" smtClean="0"/>
              <a:t>21</a:t>
            </a:fld>
            <a:endParaRPr lang="en-US"/>
          </a:p>
        </p:txBody>
      </p:sp>
    </p:spTree>
    <p:extLst>
      <p:ext uri="{BB962C8B-B14F-4D97-AF65-F5344CB8AC3E}">
        <p14:creationId xmlns:p14="http://schemas.microsoft.com/office/powerpoint/2010/main" val="3313292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Advertising has significant but small effect</a:t>
            </a:r>
          </a:p>
          <a:p>
            <a:pPr marL="171450" indent="-171450">
              <a:buFont typeface="Arial" panose="020B0604020202020204" pitchFamily="34" charset="0"/>
              <a:buChar char="•"/>
            </a:pPr>
            <a:r>
              <a:rPr lang="en-US" dirty="0"/>
              <a:t>Every 1000 Swedish </a:t>
            </a:r>
            <a:r>
              <a:rPr lang="en-US" dirty="0" err="1"/>
              <a:t>kronas</a:t>
            </a:r>
            <a:r>
              <a:rPr lang="en-US" dirty="0"/>
              <a:t> increases sales by .025% (about $136 at the time)</a:t>
            </a:r>
          </a:p>
        </p:txBody>
      </p:sp>
      <p:sp>
        <p:nvSpPr>
          <p:cNvPr id="4" name="Slide Number Placeholder 3"/>
          <p:cNvSpPr>
            <a:spLocks noGrp="1"/>
          </p:cNvSpPr>
          <p:nvPr>
            <p:ph type="sldNum" sz="quarter" idx="5"/>
          </p:nvPr>
        </p:nvSpPr>
        <p:spPr/>
        <p:txBody>
          <a:bodyPr/>
          <a:lstStyle/>
          <a:p>
            <a:fld id="{86BF0ECC-D0FB-E44E-898A-02DF8CF4B776}" type="slidenum">
              <a:rPr lang="en-US" smtClean="0"/>
              <a:t>22</a:t>
            </a:fld>
            <a:endParaRPr lang="en-US"/>
          </a:p>
        </p:txBody>
      </p:sp>
    </p:spTree>
    <p:extLst>
      <p:ext uri="{BB962C8B-B14F-4D97-AF65-F5344CB8AC3E}">
        <p14:creationId xmlns:p14="http://schemas.microsoft.com/office/powerpoint/2010/main" val="651877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Advertising has significant but small effect</a:t>
            </a:r>
          </a:p>
          <a:p>
            <a:pPr marL="171450" indent="-171450">
              <a:buFont typeface="Arial" panose="020B0604020202020204" pitchFamily="34" charset="0"/>
              <a:buChar char="•"/>
            </a:pPr>
            <a:r>
              <a:rPr lang="en-US" dirty="0"/>
              <a:t>Every 1000 Swedish </a:t>
            </a:r>
            <a:r>
              <a:rPr lang="en-US" dirty="0" err="1"/>
              <a:t>kronas</a:t>
            </a:r>
            <a:r>
              <a:rPr lang="en-US" dirty="0"/>
              <a:t> increases sales by .025% (about $136 at the time)</a:t>
            </a:r>
          </a:p>
        </p:txBody>
      </p:sp>
      <p:sp>
        <p:nvSpPr>
          <p:cNvPr id="4" name="Slide Number Placeholder 3"/>
          <p:cNvSpPr>
            <a:spLocks noGrp="1"/>
          </p:cNvSpPr>
          <p:nvPr>
            <p:ph type="sldNum" sz="quarter" idx="5"/>
          </p:nvPr>
        </p:nvSpPr>
        <p:spPr/>
        <p:txBody>
          <a:bodyPr/>
          <a:lstStyle/>
          <a:p>
            <a:fld id="{86BF0ECC-D0FB-E44E-898A-02DF8CF4B776}" type="slidenum">
              <a:rPr lang="en-US" smtClean="0"/>
              <a:t>24</a:t>
            </a:fld>
            <a:endParaRPr lang="en-US"/>
          </a:p>
        </p:txBody>
      </p:sp>
    </p:spTree>
    <p:extLst>
      <p:ext uri="{BB962C8B-B14F-4D97-AF65-F5344CB8AC3E}">
        <p14:creationId xmlns:p14="http://schemas.microsoft.com/office/powerpoint/2010/main" val="3752454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Expensive wine: reviews are probably more important to consumers buying more expensive wines</a:t>
            </a:r>
          </a:p>
          <a:p>
            <a:pPr marL="171450" indent="-171450">
              <a:buFont typeface="Arial" panose="020B0604020202020204" pitchFamily="34" charset="0"/>
              <a:buChar char="•"/>
            </a:pPr>
            <a:r>
              <a:rPr lang="en-US" dirty="0"/>
              <a:t>Tabloid: the effect of a good review is diminished by the review being in a tabloid</a:t>
            </a:r>
          </a:p>
          <a:p>
            <a:pPr marL="171450" indent="-171450">
              <a:buFont typeface="Arial" panose="020B0604020202020204" pitchFamily="34" charset="0"/>
              <a:buChar char="•"/>
            </a:pPr>
            <a:r>
              <a:rPr lang="en-US" dirty="0"/>
              <a:t>New World: the effect of a review is diminished by the wine being no—European (this is probably because non-European wines are more </a:t>
            </a:r>
            <a:r>
              <a:rPr lang="en-US" dirty="0" err="1"/>
              <a:t>wellknown</a:t>
            </a:r>
            <a:r>
              <a:rPr lang="en-US" dirty="0"/>
              <a:t> by their brand and so the informative nature of the review is nullified)</a:t>
            </a:r>
          </a:p>
        </p:txBody>
      </p:sp>
      <p:sp>
        <p:nvSpPr>
          <p:cNvPr id="4" name="Slide Number Placeholder 3"/>
          <p:cNvSpPr>
            <a:spLocks noGrp="1"/>
          </p:cNvSpPr>
          <p:nvPr>
            <p:ph type="sldNum" sz="quarter" idx="5"/>
          </p:nvPr>
        </p:nvSpPr>
        <p:spPr/>
        <p:txBody>
          <a:bodyPr/>
          <a:lstStyle/>
          <a:p>
            <a:fld id="{86BF0ECC-D0FB-E44E-898A-02DF8CF4B776}" type="slidenum">
              <a:rPr lang="en-US" smtClean="0"/>
              <a:t>25</a:t>
            </a:fld>
            <a:endParaRPr lang="en-US"/>
          </a:p>
        </p:txBody>
      </p:sp>
    </p:spTree>
    <p:extLst>
      <p:ext uri="{BB962C8B-B14F-4D97-AF65-F5344CB8AC3E}">
        <p14:creationId xmlns:p14="http://schemas.microsoft.com/office/powerpoint/2010/main" val="4294632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a:r>
              <a:rPr lang="en-US" sz="1200" kern="1200" dirty="0">
                <a:solidFill>
                  <a:schemeClr val="tx1"/>
                </a:solidFill>
                <a:effectLst/>
                <a:latin typeface="+mn-lt"/>
                <a:ea typeface="+mn-ea"/>
                <a:cs typeface="+mn-cs"/>
              </a:rPr>
              <a:t>Sweden has a state-owned monopoly retailer Systembolaget which is not a profit maximizer</a:t>
            </a:r>
          </a:p>
          <a:p>
            <a:pPr lvl="3"/>
            <a:r>
              <a:rPr lang="en-US" sz="1200" kern="1200" dirty="0">
                <a:solidFill>
                  <a:schemeClr val="tx1"/>
                </a:solidFill>
                <a:effectLst/>
                <a:latin typeface="+mn-lt"/>
                <a:ea typeface="+mn-ea"/>
                <a:cs typeface="+mn-cs"/>
              </a:rPr>
              <a:t>	They don’t do anything to try to increase sales</a:t>
            </a:r>
          </a:p>
          <a:p>
            <a:pPr lvl="4"/>
            <a:r>
              <a:rPr lang="en-US" sz="1200" kern="1200" dirty="0">
                <a:solidFill>
                  <a:schemeClr val="tx1"/>
                </a:solidFill>
                <a:effectLst/>
                <a:latin typeface="+mn-lt"/>
                <a:ea typeface="+mn-ea"/>
                <a:cs typeface="+mn-cs"/>
              </a:rPr>
              <a:t>The government decides the markup applied to ALL wines, this changed only twice. The manufacturers are profit maximizing but since they sell to through Systembolaget, there is no adjusting prices for regional demand shocks</a:t>
            </a:r>
          </a:p>
          <a:p>
            <a:endParaRPr lang="en-US" dirty="0"/>
          </a:p>
        </p:txBody>
      </p:sp>
      <p:sp>
        <p:nvSpPr>
          <p:cNvPr id="4" name="Slide Number Placeholder 3"/>
          <p:cNvSpPr>
            <a:spLocks noGrp="1"/>
          </p:cNvSpPr>
          <p:nvPr>
            <p:ph type="sldNum" sz="quarter" idx="5"/>
          </p:nvPr>
        </p:nvSpPr>
        <p:spPr/>
        <p:txBody>
          <a:bodyPr/>
          <a:lstStyle/>
          <a:p>
            <a:fld id="{86BF0ECC-D0FB-E44E-898A-02DF8CF4B776}" type="slidenum">
              <a:rPr lang="en-US" smtClean="0"/>
              <a:t>5</a:t>
            </a:fld>
            <a:endParaRPr lang="en-US"/>
          </a:p>
        </p:txBody>
      </p:sp>
    </p:spTree>
    <p:extLst>
      <p:ext uri="{BB962C8B-B14F-4D97-AF65-F5344CB8AC3E}">
        <p14:creationId xmlns:p14="http://schemas.microsoft.com/office/powerpoint/2010/main" val="2069618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F0ECC-D0FB-E44E-898A-02DF8CF4B776}" type="slidenum">
              <a:rPr lang="en-US" smtClean="0"/>
              <a:t>26</a:t>
            </a:fld>
            <a:endParaRPr lang="en-US"/>
          </a:p>
        </p:txBody>
      </p:sp>
    </p:spTree>
    <p:extLst>
      <p:ext uri="{BB962C8B-B14F-4D97-AF65-F5344CB8AC3E}">
        <p14:creationId xmlns:p14="http://schemas.microsoft.com/office/powerpoint/2010/main" val="439398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F0ECC-D0FB-E44E-898A-02DF8CF4B776}" type="slidenum">
              <a:rPr lang="en-US" smtClean="0"/>
              <a:t>27</a:t>
            </a:fld>
            <a:endParaRPr lang="en-US"/>
          </a:p>
        </p:txBody>
      </p:sp>
    </p:spTree>
    <p:extLst>
      <p:ext uri="{BB962C8B-B14F-4D97-AF65-F5344CB8AC3E}">
        <p14:creationId xmlns:p14="http://schemas.microsoft.com/office/powerpoint/2010/main" val="343622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420 stores</a:t>
            </a:r>
          </a:p>
          <a:p>
            <a:pPr marL="171450" indent="-171450">
              <a:buFont typeface="Arial" panose="020B0604020202020204" pitchFamily="34" charset="0"/>
              <a:buChar char="•"/>
            </a:pPr>
            <a:r>
              <a:rPr lang="en-US" dirty="0"/>
              <a:t>Look at wines sold in </a:t>
            </a:r>
            <a:r>
              <a:rPr lang="en-US" dirty="0" err="1"/>
              <a:t>atleast</a:t>
            </a:r>
            <a:r>
              <a:rPr lang="en-US" dirty="0"/>
              <a:t> 325 stores</a:t>
            </a:r>
          </a:p>
        </p:txBody>
      </p:sp>
      <p:sp>
        <p:nvSpPr>
          <p:cNvPr id="4" name="Slide Number Placeholder 3"/>
          <p:cNvSpPr>
            <a:spLocks noGrp="1"/>
          </p:cNvSpPr>
          <p:nvPr>
            <p:ph type="sldNum" sz="quarter" idx="5"/>
          </p:nvPr>
        </p:nvSpPr>
        <p:spPr/>
        <p:txBody>
          <a:bodyPr/>
          <a:lstStyle/>
          <a:p>
            <a:fld id="{86BF0ECC-D0FB-E44E-898A-02DF8CF4B776}" type="slidenum">
              <a:rPr lang="en-US" smtClean="0"/>
              <a:t>6</a:t>
            </a:fld>
            <a:endParaRPr lang="en-US"/>
          </a:p>
        </p:txBody>
      </p:sp>
    </p:spTree>
    <p:extLst>
      <p:ext uri="{BB962C8B-B14F-4D97-AF65-F5344CB8AC3E}">
        <p14:creationId xmlns:p14="http://schemas.microsoft.com/office/powerpoint/2010/main" val="3179932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there are multiple reviews for a wine in one week, the grade is the circulation-weighted average of the reviews</a:t>
            </a:r>
          </a:p>
          <a:p>
            <a:pPr marL="171450" indent="-171450">
              <a:buFont typeface="Arial" panose="020B0604020202020204" pitchFamily="34" charset="0"/>
              <a:buChar char="•"/>
            </a:pPr>
            <a:r>
              <a:rPr lang="en-US" dirty="0"/>
              <a:t>Most of the time, a wine gets one review in a week</a:t>
            </a:r>
          </a:p>
          <a:p>
            <a:pPr marL="171450" indent="-171450">
              <a:buFont typeface="Arial" panose="020B0604020202020204" pitchFamily="34" charset="0"/>
              <a:buChar char="•"/>
            </a:pPr>
            <a:r>
              <a:rPr lang="en-US" dirty="0" err="1"/>
              <a:t>AoM</a:t>
            </a:r>
            <a:r>
              <a:rPr lang="en-US" dirty="0"/>
              <a:t> – </a:t>
            </a:r>
            <a:r>
              <a:rPr lang="en-US" dirty="0" err="1"/>
              <a:t>Allt</a:t>
            </a:r>
            <a:r>
              <a:rPr lang="en-US" dirty="0"/>
              <a:t> om Mat</a:t>
            </a:r>
          </a:p>
        </p:txBody>
      </p:sp>
      <p:sp>
        <p:nvSpPr>
          <p:cNvPr id="4" name="Slide Number Placeholder 3"/>
          <p:cNvSpPr>
            <a:spLocks noGrp="1"/>
          </p:cNvSpPr>
          <p:nvPr>
            <p:ph type="sldNum" sz="quarter" idx="5"/>
          </p:nvPr>
        </p:nvSpPr>
        <p:spPr/>
        <p:txBody>
          <a:bodyPr/>
          <a:lstStyle/>
          <a:p>
            <a:fld id="{86BF0ECC-D0FB-E44E-898A-02DF8CF4B776}" type="slidenum">
              <a:rPr lang="en-US" smtClean="0"/>
              <a:t>7</a:t>
            </a:fld>
            <a:endParaRPr lang="en-US"/>
          </a:p>
        </p:txBody>
      </p:sp>
    </p:spTree>
    <p:extLst>
      <p:ext uri="{BB962C8B-B14F-4D97-AF65-F5344CB8AC3E}">
        <p14:creationId xmlns:p14="http://schemas.microsoft.com/office/powerpoint/2010/main" val="2320253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F0ECC-D0FB-E44E-898A-02DF8CF4B776}" type="slidenum">
              <a:rPr lang="en-US" smtClean="0"/>
              <a:t>9</a:t>
            </a:fld>
            <a:endParaRPr lang="en-US"/>
          </a:p>
        </p:txBody>
      </p:sp>
    </p:spTree>
    <p:extLst>
      <p:ext uri="{BB962C8B-B14F-4D97-AF65-F5344CB8AC3E}">
        <p14:creationId xmlns:p14="http://schemas.microsoft.com/office/powerpoint/2010/main" val="144588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F0ECC-D0FB-E44E-898A-02DF8CF4B776}" type="slidenum">
              <a:rPr lang="en-US" smtClean="0"/>
              <a:t>10</a:t>
            </a:fld>
            <a:endParaRPr lang="en-US"/>
          </a:p>
        </p:txBody>
      </p:sp>
    </p:spTree>
    <p:extLst>
      <p:ext uri="{BB962C8B-B14F-4D97-AF65-F5344CB8AC3E}">
        <p14:creationId xmlns:p14="http://schemas.microsoft.com/office/powerpoint/2010/main" val="1583820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25 week lag is to </a:t>
            </a:r>
            <a:r>
              <a:rPr lang="en-US" dirty="0" err="1"/>
              <a:t>adress</a:t>
            </a:r>
            <a:r>
              <a:rPr lang="en-US" dirty="0"/>
              <a:t> the timing of the effect of a review</a:t>
            </a:r>
          </a:p>
          <a:p>
            <a:pPr marL="171450" indent="-171450">
              <a:buFont typeface="Arial" panose="020B0604020202020204" pitchFamily="34" charset="0"/>
              <a:buChar char="•"/>
            </a:pPr>
            <a:r>
              <a:rPr lang="en-US" dirty="0"/>
              <a:t>4 week lead is to address the possibility that a review might be triggered by a random demand shock, if this is true then we should see </a:t>
            </a:r>
            <a:r>
              <a:rPr lang="en-US" dirty="0" err="1"/>
              <a:t>signif</a:t>
            </a:r>
            <a:r>
              <a:rPr lang="en-US" dirty="0"/>
              <a:t> positive </a:t>
            </a:r>
            <a:r>
              <a:rPr lang="en-US" dirty="0" err="1"/>
              <a:t>coef’s</a:t>
            </a:r>
            <a:r>
              <a:rPr lang="en-US" dirty="0"/>
              <a:t> on the leads.</a:t>
            </a:r>
          </a:p>
        </p:txBody>
      </p:sp>
      <p:sp>
        <p:nvSpPr>
          <p:cNvPr id="4" name="Slide Number Placeholder 3"/>
          <p:cNvSpPr>
            <a:spLocks noGrp="1"/>
          </p:cNvSpPr>
          <p:nvPr>
            <p:ph type="sldNum" sz="quarter" idx="5"/>
          </p:nvPr>
        </p:nvSpPr>
        <p:spPr/>
        <p:txBody>
          <a:bodyPr/>
          <a:lstStyle/>
          <a:p>
            <a:fld id="{86BF0ECC-D0FB-E44E-898A-02DF8CF4B776}" type="slidenum">
              <a:rPr lang="en-US" smtClean="0"/>
              <a:t>11</a:t>
            </a:fld>
            <a:endParaRPr lang="en-US"/>
          </a:p>
        </p:txBody>
      </p:sp>
    </p:spTree>
    <p:extLst>
      <p:ext uri="{BB962C8B-B14F-4D97-AF65-F5344CB8AC3E}">
        <p14:creationId xmlns:p14="http://schemas.microsoft.com/office/powerpoint/2010/main" val="1255681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F0ECC-D0FB-E44E-898A-02DF8CF4B776}" type="slidenum">
              <a:rPr lang="en-US" smtClean="0"/>
              <a:t>12</a:t>
            </a:fld>
            <a:endParaRPr lang="en-US"/>
          </a:p>
        </p:txBody>
      </p:sp>
    </p:spTree>
    <p:extLst>
      <p:ext uri="{BB962C8B-B14F-4D97-AF65-F5344CB8AC3E}">
        <p14:creationId xmlns:p14="http://schemas.microsoft.com/office/powerpoint/2010/main" val="2598749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F0ECC-D0FB-E44E-898A-02DF8CF4B776}" type="slidenum">
              <a:rPr lang="en-US" smtClean="0"/>
              <a:t>13</a:t>
            </a:fld>
            <a:endParaRPr lang="en-US"/>
          </a:p>
        </p:txBody>
      </p:sp>
    </p:spTree>
    <p:extLst>
      <p:ext uri="{BB962C8B-B14F-4D97-AF65-F5344CB8AC3E}">
        <p14:creationId xmlns:p14="http://schemas.microsoft.com/office/powerpoint/2010/main" val="460158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340F4C-FA41-7944-92EF-F81E8F850400}"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3817547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40F4C-FA41-7944-92EF-F81E8F850400}"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3889127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40F4C-FA41-7944-92EF-F81E8F850400}"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30470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340F4C-FA41-7944-92EF-F81E8F850400}"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2542586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40F4C-FA41-7944-92EF-F81E8F850400}"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2581883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340F4C-FA41-7944-92EF-F81E8F850400}" type="datetimeFigureOut">
              <a:rPr lang="en-US" smtClean="0"/>
              <a:t>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3109847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340F4C-FA41-7944-92EF-F81E8F850400}" type="datetimeFigureOut">
              <a:rPr lang="en-US" smtClean="0"/>
              <a:t>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1908192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340F4C-FA41-7944-92EF-F81E8F850400}" type="datetimeFigureOut">
              <a:rPr lang="en-US" smtClean="0"/>
              <a:t>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2923449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40F4C-FA41-7944-92EF-F81E8F850400}" type="datetimeFigureOut">
              <a:rPr lang="en-US" smtClean="0"/>
              <a:t>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1325337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340F4C-FA41-7944-92EF-F81E8F850400}" type="datetimeFigureOut">
              <a:rPr lang="en-US" smtClean="0"/>
              <a:t>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119156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340F4C-FA41-7944-92EF-F81E8F850400}" type="datetimeFigureOut">
              <a:rPr lang="en-US" smtClean="0"/>
              <a:t>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C61BD-22DE-144E-A5D7-9D4A38694278}" type="slidenum">
              <a:rPr lang="en-US" smtClean="0"/>
              <a:t>‹#›</a:t>
            </a:fld>
            <a:endParaRPr lang="en-US"/>
          </a:p>
        </p:txBody>
      </p:sp>
    </p:spTree>
    <p:extLst>
      <p:ext uri="{BB962C8B-B14F-4D97-AF65-F5344CB8AC3E}">
        <p14:creationId xmlns:p14="http://schemas.microsoft.com/office/powerpoint/2010/main" val="1668735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40F4C-FA41-7944-92EF-F81E8F850400}" type="datetimeFigureOut">
              <a:rPr lang="en-US" smtClean="0"/>
              <a:t>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C61BD-22DE-144E-A5D7-9D4A38694278}" type="slidenum">
              <a:rPr lang="en-US" smtClean="0"/>
              <a:t>‹#›</a:t>
            </a:fld>
            <a:endParaRPr lang="en-US"/>
          </a:p>
        </p:txBody>
      </p:sp>
    </p:spTree>
    <p:extLst>
      <p:ext uri="{BB962C8B-B14F-4D97-AF65-F5344CB8AC3E}">
        <p14:creationId xmlns:p14="http://schemas.microsoft.com/office/powerpoint/2010/main" val="166105860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google.com/url?sa=i&amp;url=http%3A%2F%2Falmazagrocerybz.com%2Fproduct%2Fbarefoot-pinot-grigio-wine-750ml%2F&amp;psig=AOvVaw1ji1090-ahUtc9poRs2tUk&amp;ust=1604369887823000&amp;source=images&amp;cd=vfe&amp;ved=0CAIQjRxqFwoTCIDmkd_l4uwCFQAAAAAdAAAAABAD" TargetMode="External"/><Relationship Id="rId2" Type="http://schemas.openxmlformats.org/officeDocument/2006/relationships/hyperlink" Target="https://www.google.com/url?sa=i&amp;url=https%3A%2F%2Fwww.pinterest.fr%2Fpin%2F547117054708244296%2F&amp;psig=AOvVaw0Ov01mptD8gHBvwbJx1Qqk&amp;ust=1603902154797000&amp;source=images&amp;cd=vfe&amp;ved=0CAIQjRxqFwoTCNiIyamX1ewCFQAAAAAdAAAAABA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367C41-4E48-8B49-8EC5-A5FC3E73FD13}"/>
              </a:ext>
            </a:extLst>
          </p:cNvPr>
          <p:cNvPicPr>
            <a:picLocks noChangeAspect="1"/>
          </p:cNvPicPr>
          <p:nvPr/>
        </p:nvPicPr>
        <p:blipFill rotWithShape="1">
          <a:blip r:embed="rId3"/>
          <a:srcRect t="15746"/>
          <a:stretch/>
        </p:blipFill>
        <p:spPr>
          <a:xfrm>
            <a:off x="20" y="1282"/>
            <a:ext cx="12191980" cy="6856718"/>
          </a:xfrm>
          <a:prstGeom prst="rect">
            <a:avLst/>
          </a:prstGeom>
        </p:spPr>
      </p:pic>
      <p:sp>
        <p:nvSpPr>
          <p:cNvPr id="8" name="Title 1">
            <a:extLst>
              <a:ext uri="{FF2B5EF4-FFF2-40B4-BE49-F238E27FC236}">
                <a16:creationId xmlns:a16="http://schemas.microsoft.com/office/drawing/2014/main" id="{8B2D8307-D412-7F48-A4FE-8A5CB79439D9}"/>
              </a:ext>
            </a:extLst>
          </p:cNvPr>
          <p:cNvSpPr txBox="1">
            <a:spLocks/>
          </p:cNvSpPr>
          <p:nvPr/>
        </p:nvSpPr>
        <p:spPr>
          <a:xfrm>
            <a:off x="135465" y="2726268"/>
            <a:ext cx="5753271" cy="23537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rPr>
              <a:t>Do Expert Reviews Affect the Demand for Wine?</a:t>
            </a:r>
          </a:p>
        </p:txBody>
      </p:sp>
      <p:sp>
        <p:nvSpPr>
          <p:cNvPr id="6" name="TextBox 5">
            <a:extLst>
              <a:ext uri="{FF2B5EF4-FFF2-40B4-BE49-F238E27FC236}">
                <a16:creationId xmlns:a16="http://schemas.microsoft.com/office/drawing/2014/main" id="{37386A5B-C5F2-8644-9A94-BED73F35FA25}"/>
              </a:ext>
            </a:extLst>
          </p:cNvPr>
          <p:cNvSpPr txBox="1"/>
          <p:nvPr/>
        </p:nvSpPr>
        <p:spPr>
          <a:xfrm>
            <a:off x="6583680" y="3725333"/>
            <a:ext cx="5438987" cy="461665"/>
          </a:xfrm>
          <a:prstGeom prst="rect">
            <a:avLst/>
          </a:prstGeom>
          <a:noFill/>
        </p:spPr>
        <p:txBody>
          <a:bodyPr wrap="square" rtlCol="0">
            <a:spAutoFit/>
          </a:bodyPr>
          <a:lstStyle/>
          <a:p>
            <a:pPr algn="r"/>
            <a:r>
              <a:rPr lang="en-US" sz="2400" dirty="0">
                <a:solidFill>
                  <a:schemeClr val="bg1"/>
                </a:solidFill>
              </a:rPr>
              <a:t>Richard Friberg and Erik </a:t>
            </a:r>
            <a:r>
              <a:rPr lang="en-US" sz="2400" dirty="0" err="1">
                <a:solidFill>
                  <a:schemeClr val="bg1"/>
                </a:solidFill>
              </a:rPr>
              <a:t>Grönqvist</a:t>
            </a:r>
            <a:endParaRPr lang="en-US" sz="2400" dirty="0">
              <a:solidFill>
                <a:schemeClr val="bg1"/>
              </a:solidFill>
            </a:endParaRPr>
          </a:p>
        </p:txBody>
      </p:sp>
      <p:sp>
        <p:nvSpPr>
          <p:cNvPr id="11" name="TextBox 10">
            <a:extLst>
              <a:ext uri="{FF2B5EF4-FFF2-40B4-BE49-F238E27FC236}">
                <a16:creationId xmlns:a16="http://schemas.microsoft.com/office/drawing/2014/main" id="{9DC90A76-B3C5-474E-AADB-270C5634D671}"/>
              </a:ext>
            </a:extLst>
          </p:cNvPr>
          <p:cNvSpPr txBox="1"/>
          <p:nvPr/>
        </p:nvSpPr>
        <p:spPr>
          <a:xfrm>
            <a:off x="6891867" y="4222620"/>
            <a:ext cx="5130800" cy="400110"/>
          </a:xfrm>
          <a:prstGeom prst="rect">
            <a:avLst/>
          </a:prstGeom>
          <a:noFill/>
        </p:spPr>
        <p:txBody>
          <a:bodyPr wrap="square" rtlCol="0">
            <a:spAutoFit/>
          </a:bodyPr>
          <a:lstStyle/>
          <a:p>
            <a:pPr algn="r"/>
            <a:r>
              <a:rPr lang="en-US" sz="2000" dirty="0">
                <a:solidFill>
                  <a:schemeClr val="bg1"/>
                </a:solidFill>
              </a:rPr>
              <a:t>Presented by Erica Schultz</a:t>
            </a:r>
          </a:p>
        </p:txBody>
      </p:sp>
    </p:spTree>
    <p:extLst>
      <p:ext uri="{BB962C8B-B14F-4D97-AF65-F5344CB8AC3E}">
        <p14:creationId xmlns:p14="http://schemas.microsoft.com/office/powerpoint/2010/main" val="2476420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E93D-AF6A-B34A-98F9-80AB5904AD67}"/>
              </a:ext>
            </a:extLst>
          </p:cNvPr>
          <p:cNvSpPr>
            <a:spLocks noGrp="1"/>
          </p:cNvSpPr>
          <p:nvPr>
            <p:ph type="title"/>
          </p:nvPr>
        </p:nvSpPr>
        <p:spPr/>
        <p:txBody>
          <a:bodyPr/>
          <a:lstStyle/>
          <a:p>
            <a:r>
              <a:rPr lang="en-US" dirty="0"/>
              <a:t>Empirical Strategy</a:t>
            </a:r>
          </a:p>
        </p:txBody>
      </p:sp>
      <p:sp>
        <p:nvSpPr>
          <p:cNvPr id="3" name="Content Placeholder 2">
            <a:extLst>
              <a:ext uri="{FF2B5EF4-FFF2-40B4-BE49-F238E27FC236}">
                <a16:creationId xmlns:a16="http://schemas.microsoft.com/office/drawing/2014/main" id="{B3661AAF-42E4-B342-82F7-D3457F54AA93}"/>
              </a:ext>
            </a:extLst>
          </p:cNvPr>
          <p:cNvSpPr>
            <a:spLocks noGrp="1"/>
          </p:cNvSpPr>
          <p:nvPr>
            <p:ph idx="1"/>
          </p:nvPr>
        </p:nvSpPr>
        <p:spPr>
          <a:xfrm>
            <a:off x="838200" y="4585855"/>
            <a:ext cx="10515600" cy="1591107"/>
          </a:xfrm>
        </p:spPr>
        <p:txBody>
          <a:bodyPr>
            <a:normAutofit/>
          </a:bodyPr>
          <a:lstStyle/>
          <a:p>
            <a:r>
              <a:rPr lang="en-US" sz="1800" dirty="0" err="1"/>
              <a:t>i</a:t>
            </a:r>
            <a:r>
              <a:rPr lang="en-US" sz="1800" dirty="0"/>
              <a:t> = wine</a:t>
            </a:r>
          </a:p>
          <a:p>
            <a:r>
              <a:rPr lang="en-US" sz="1800" dirty="0"/>
              <a:t>j = vintage and price</a:t>
            </a:r>
          </a:p>
          <a:p>
            <a:r>
              <a:rPr lang="en-US" sz="1800" dirty="0"/>
              <a:t>k = segment (red, white, sparkling)</a:t>
            </a:r>
          </a:p>
          <a:p>
            <a:r>
              <a:rPr lang="en-US" sz="1800" dirty="0"/>
              <a:t>t = week</a:t>
            </a:r>
          </a:p>
        </p:txBody>
      </p:sp>
      <p:cxnSp>
        <p:nvCxnSpPr>
          <p:cNvPr id="4" name="Straight Connector 3">
            <a:extLst>
              <a:ext uri="{FF2B5EF4-FFF2-40B4-BE49-F238E27FC236}">
                <a16:creationId xmlns:a16="http://schemas.microsoft.com/office/drawing/2014/main" id="{4B5BC828-AC1D-784B-B14E-4BB57C8632E0}"/>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194D-1230-D94D-8A53-16CE78BBFF61}"/>
                  </a:ext>
                </a:extLst>
              </p:cNvPr>
              <p:cNvSpPr txBox="1"/>
              <p:nvPr/>
            </p:nvSpPr>
            <p:spPr>
              <a:xfrm>
                <a:off x="627051" y="2125549"/>
                <a:ext cx="10937897" cy="86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𝑖𝑗𝑘𝑡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 </m:t>
                              </m:r>
                            </m:e>
                          </m:nary>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=−4</m:t>
                              </m:r>
                            </m:sub>
                            <m:sup>
                              <m:r>
                                <a:rPr lang="en-US" sz="2000" b="0" i="1" smtClean="0">
                                  <a:latin typeface="Cambria Math" panose="02040503050406030204" pitchFamily="18" charset="0"/>
                                </a:rPr>
                                <m:t>25</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r>
                                <a:rPr lang="en-US" sz="2000" b="0" i="1" smtClean="0">
                                  <a:latin typeface="Cambria Math" panose="02040503050406030204" pitchFamily="18" charset="0"/>
                                </a:rPr>
                                <m:t>+ </m:t>
                              </m:r>
                            </m:e>
                          </m:nary>
                        </m:e>
                      </m:func>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𝛾</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𝐴𝐷𝑉𝐸𝑅𝑇</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𝑘𝑡</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𝑖𝑗𝑘𝑡</m:t>
                                  </m:r>
                                </m:sub>
                              </m:sSub>
                            </m:e>
                          </m:nary>
                        </m:e>
                      </m:nary>
                    </m:oMath>
                  </m:oMathPara>
                </a14:m>
                <a:endParaRPr lang="en-US" sz="2000" dirty="0"/>
              </a:p>
            </p:txBody>
          </p:sp>
        </mc:Choice>
        <mc:Fallback xmlns="">
          <p:sp>
            <p:nvSpPr>
              <p:cNvPr id="5" name="TextBox 4">
                <a:extLst>
                  <a:ext uri="{FF2B5EF4-FFF2-40B4-BE49-F238E27FC236}">
                    <a16:creationId xmlns:a16="http://schemas.microsoft.com/office/drawing/2014/main" id="{8445194D-1230-D94D-8A53-16CE78BBFF61}"/>
                  </a:ext>
                </a:extLst>
              </p:cNvPr>
              <p:cNvSpPr txBox="1">
                <a:spLocks noRot="1" noChangeAspect="1" noMove="1" noResize="1" noEditPoints="1" noAdjustHandles="1" noChangeArrowheads="1" noChangeShapeType="1" noTextEdit="1"/>
              </p:cNvSpPr>
              <p:nvPr/>
            </p:nvSpPr>
            <p:spPr>
              <a:xfrm>
                <a:off x="627051" y="2125549"/>
                <a:ext cx="10937897" cy="869725"/>
              </a:xfrm>
              <a:prstGeom prst="rect">
                <a:avLst/>
              </a:prstGeom>
              <a:blipFill>
                <a:blip r:embed="rId3"/>
                <a:stretch>
                  <a:fillRect l="-812" t="-113043" r="-2320" b="-17391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BAAF4EB-A966-F845-91B0-34627D9647DF}"/>
              </a:ext>
            </a:extLst>
          </p:cNvPr>
          <p:cNvSpPr/>
          <p:nvPr/>
        </p:nvSpPr>
        <p:spPr>
          <a:xfrm>
            <a:off x="499777" y="2283403"/>
            <a:ext cx="969818" cy="595745"/>
          </a:xfrm>
          <a:prstGeom prst="rect">
            <a:avLst/>
          </a:prstGeom>
          <a:solidFill>
            <a:srgbClr val="FFCA08">
              <a:alpha val="3451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F438A201-2200-1745-970F-972008217D3F}"/>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7054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E93D-AF6A-B34A-98F9-80AB5904AD67}"/>
              </a:ext>
            </a:extLst>
          </p:cNvPr>
          <p:cNvSpPr>
            <a:spLocks noGrp="1"/>
          </p:cNvSpPr>
          <p:nvPr>
            <p:ph type="title"/>
          </p:nvPr>
        </p:nvSpPr>
        <p:spPr/>
        <p:txBody>
          <a:bodyPr/>
          <a:lstStyle/>
          <a:p>
            <a:r>
              <a:rPr lang="en-US" dirty="0"/>
              <a:t>Empirical Strategy</a:t>
            </a:r>
          </a:p>
        </p:txBody>
      </p:sp>
      <p:sp>
        <p:nvSpPr>
          <p:cNvPr id="3" name="Content Placeholder 2">
            <a:extLst>
              <a:ext uri="{FF2B5EF4-FFF2-40B4-BE49-F238E27FC236}">
                <a16:creationId xmlns:a16="http://schemas.microsoft.com/office/drawing/2014/main" id="{B3661AAF-42E4-B342-82F7-D3457F54AA93}"/>
              </a:ext>
            </a:extLst>
          </p:cNvPr>
          <p:cNvSpPr>
            <a:spLocks noGrp="1"/>
          </p:cNvSpPr>
          <p:nvPr>
            <p:ph idx="1"/>
          </p:nvPr>
        </p:nvSpPr>
        <p:spPr>
          <a:xfrm>
            <a:off x="838200" y="4585855"/>
            <a:ext cx="10515600" cy="1591107"/>
          </a:xfrm>
        </p:spPr>
        <p:txBody>
          <a:bodyPr>
            <a:normAutofit/>
          </a:bodyPr>
          <a:lstStyle/>
          <a:p>
            <a:r>
              <a:rPr lang="en-US" sz="1800" dirty="0" err="1"/>
              <a:t>i</a:t>
            </a:r>
            <a:r>
              <a:rPr lang="en-US" sz="1800" dirty="0"/>
              <a:t> = wine</a:t>
            </a:r>
          </a:p>
          <a:p>
            <a:r>
              <a:rPr lang="en-US" sz="1800" dirty="0"/>
              <a:t>j = vintage and price</a:t>
            </a:r>
          </a:p>
          <a:p>
            <a:r>
              <a:rPr lang="en-US" sz="1800" dirty="0"/>
              <a:t>k = segment (red, white, sparkling)</a:t>
            </a:r>
          </a:p>
          <a:p>
            <a:r>
              <a:rPr lang="en-US" sz="1800" dirty="0"/>
              <a:t>t = week</a:t>
            </a:r>
          </a:p>
        </p:txBody>
      </p:sp>
      <p:cxnSp>
        <p:nvCxnSpPr>
          <p:cNvPr id="4" name="Straight Connector 3">
            <a:extLst>
              <a:ext uri="{FF2B5EF4-FFF2-40B4-BE49-F238E27FC236}">
                <a16:creationId xmlns:a16="http://schemas.microsoft.com/office/drawing/2014/main" id="{4B5BC828-AC1D-784B-B14E-4BB57C8632E0}"/>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194D-1230-D94D-8A53-16CE78BBFF61}"/>
                  </a:ext>
                </a:extLst>
              </p:cNvPr>
              <p:cNvSpPr txBox="1"/>
              <p:nvPr/>
            </p:nvSpPr>
            <p:spPr>
              <a:xfrm>
                <a:off x="627051" y="2125549"/>
                <a:ext cx="10937897" cy="86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𝑖𝑗𝑘𝑡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 </m:t>
                              </m:r>
                            </m:e>
                          </m:nary>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=−4</m:t>
                              </m:r>
                            </m:sub>
                            <m:sup>
                              <m:r>
                                <a:rPr lang="en-US" sz="2000" b="0" i="1" smtClean="0">
                                  <a:latin typeface="Cambria Math" panose="02040503050406030204" pitchFamily="18" charset="0"/>
                                </a:rPr>
                                <m:t>25</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r>
                                <a:rPr lang="en-US" sz="2000" b="0" i="1" smtClean="0">
                                  <a:latin typeface="Cambria Math" panose="02040503050406030204" pitchFamily="18" charset="0"/>
                                </a:rPr>
                                <m:t>+ </m:t>
                              </m:r>
                            </m:e>
                          </m:nary>
                        </m:e>
                      </m:func>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𝛾</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𝐴𝐷𝑉𝐸𝑅𝑇</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𝑘𝑡</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𝑖𝑗𝑘𝑡</m:t>
                                  </m:r>
                                </m:sub>
                              </m:sSub>
                            </m:e>
                          </m:nary>
                        </m:e>
                      </m:nary>
                    </m:oMath>
                  </m:oMathPara>
                </a14:m>
                <a:endParaRPr lang="en-US" sz="2000" dirty="0"/>
              </a:p>
            </p:txBody>
          </p:sp>
        </mc:Choice>
        <mc:Fallback xmlns="">
          <p:sp>
            <p:nvSpPr>
              <p:cNvPr id="5" name="TextBox 4">
                <a:extLst>
                  <a:ext uri="{FF2B5EF4-FFF2-40B4-BE49-F238E27FC236}">
                    <a16:creationId xmlns:a16="http://schemas.microsoft.com/office/drawing/2014/main" id="{8445194D-1230-D94D-8A53-16CE78BBFF61}"/>
                  </a:ext>
                </a:extLst>
              </p:cNvPr>
              <p:cNvSpPr txBox="1">
                <a:spLocks noRot="1" noChangeAspect="1" noMove="1" noResize="1" noEditPoints="1" noAdjustHandles="1" noChangeArrowheads="1" noChangeShapeType="1" noTextEdit="1"/>
              </p:cNvSpPr>
              <p:nvPr/>
            </p:nvSpPr>
            <p:spPr>
              <a:xfrm>
                <a:off x="627051" y="2125549"/>
                <a:ext cx="10937897" cy="869725"/>
              </a:xfrm>
              <a:prstGeom prst="rect">
                <a:avLst/>
              </a:prstGeom>
              <a:blipFill>
                <a:blip r:embed="rId3"/>
                <a:stretch>
                  <a:fillRect l="-812" t="-113043" r="-2320" b="-17391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BAAF4EB-A966-F845-91B0-34627D9647DF}"/>
              </a:ext>
            </a:extLst>
          </p:cNvPr>
          <p:cNvSpPr/>
          <p:nvPr/>
        </p:nvSpPr>
        <p:spPr>
          <a:xfrm>
            <a:off x="1691969" y="2125549"/>
            <a:ext cx="1548942" cy="869725"/>
          </a:xfrm>
          <a:prstGeom prst="rect">
            <a:avLst/>
          </a:prstGeom>
          <a:solidFill>
            <a:srgbClr val="FFCA08">
              <a:alpha val="3451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F33BC45C-E93C-0943-B11A-F83B756292ED}"/>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2135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E93D-AF6A-B34A-98F9-80AB5904AD67}"/>
              </a:ext>
            </a:extLst>
          </p:cNvPr>
          <p:cNvSpPr>
            <a:spLocks noGrp="1"/>
          </p:cNvSpPr>
          <p:nvPr>
            <p:ph type="title"/>
          </p:nvPr>
        </p:nvSpPr>
        <p:spPr/>
        <p:txBody>
          <a:bodyPr/>
          <a:lstStyle/>
          <a:p>
            <a:r>
              <a:rPr lang="en-US" dirty="0"/>
              <a:t>Empirical Strategy</a:t>
            </a:r>
          </a:p>
        </p:txBody>
      </p:sp>
      <p:sp>
        <p:nvSpPr>
          <p:cNvPr id="3" name="Content Placeholder 2">
            <a:extLst>
              <a:ext uri="{FF2B5EF4-FFF2-40B4-BE49-F238E27FC236}">
                <a16:creationId xmlns:a16="http://schemas.microsoft.com/office/drawing/2014/main" id="{B3661AAF-42E4-B342-82F7-D3457F54AA93}"/>
              </a:ext>
            </a:extLst>
          </p:cNvPr>
          <p:cNvSpPr>
            <a:spLocks noGrp="1"/>
          </p:cNvSpPr>
          <p:nvPr>
            <p:ph idx="1"/>
          </p:nvPr>
        </p:nvSpPr>
        <p:spPr>
          <a:xfrm>
            <a:off x="838200" y="4585855"/>
            <a:ext cx="10515600" cy="1591107"/>
          </a:xfrm>
        </p:spPr>
        <p:txBody>
          <a:bodyPr>
            <a:normAutofit/>
          </a:bodyPr>
          <a:lstStyle/>
          <a:p>
            <a:r>
              <a:rPr lang="en-US" sz="1800" dirty="0" err="1"/>
              <a:t>i</a:t>
            </a:r>
            <a:r>
              <a:rPr lang="en-US" sz="1800" dirty="0"/>
              <a:t> = wine</a:t>
            </a:r>
          </a:p>
          <a:p>
            <a:r>
              <a:rPr lang="en-US" sz="1800" dirty="0"/>
              <a:t>j = vintage and price</a:t>
            </a:r>
          </a:p>
          <a:p>
            <a:r>
              <a:rPr lang="en-US" sz="1800" dirty="0"/>
              <a:t>k = segment (red, white, sparkling)</a:t>
            </a:r>
          </a:p>
          <a:p>
            <a:r>
              <a:rPr lang="en-US" sz="1800" dirty="0"/>
              <a:t>t = week</a:t>
            </a:r>
          </a:p>
        </p:txBody>
      </p:sp>
      <p:cxnSp>
        <p:nvCxnSpPr>
          <p:cNvPr id="4" name="Straight Connector 3">
            <a:extLst>
              <a:ext uri="{FF2B5EF4-FFF2-40B4-BE49-F238E27FC236}">
                <a16:creationId xmlns:a16="http://schemas.microsoft.com/office/drawing/2014/main" id="{4B5BC828-AC1D-784B-B14E-4BB57C8632E0}"/>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194D-1230-D94D-8A53-16CE78BBFF61}"/>
                  </a:ext>
                </a:extLst>
              </p:cNvPr>
              <p:cNvSpPr txBox="1"/>
              <p:nvPr/>
            </p:nvSpPr>
            <p:spPr>
              <a:xfrm>
                <a:off x="627051" y="2125549"/>
                <a:ext cx="10937897" cy="86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𝑖𝑗𝑘𝑡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 </m:t>
                              </m:r>
                            </m:e>
                          </m:nary>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=−4</m:t>
                              </m:r>
                            </m:sub>
                            <m:sup>
                              <m:r>
                                <a:rPr lang="en-US" sz="2000" b="0" i="1" smtClean="0">
                                  <a:latin typeface="Cambria Math" panose="02040503050406030204" pitchFamily="18" charset="0"/>
                                </a:rPr>
                                <m:t>25</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r>
                                <a:rPr lang="en-US" sz="2000" b="0" i="1" smtClean="0">
                                  <a:latin typeface="Cambria Math" panose="02040503050406030204" pitchFamily="18" charset="0"/>
                                </a:rPr>
                                <m:t>+ </m:t>
                              </m:r>
                            </m:e>
                          </m:nary>
                        </m:e>
                      </m:func>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𝛾</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𝐴𝐷𝑉𝐸𝑅𝑇</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𝑘𝑡</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𝑖𝑗𝑘𝑡</m:t>
                                  </m:r>
                                </m:sub>
                              </m:sSub>
                            </m:e>
                          </m:nary>
                        </m:e>
                      </m:nary>
                    </m:oMath>
                  </m:oMathPara>
                </a14:m>
                <a:endParaRPr lang="en-US" sz="2000" dirty="0"/>
              </a:p>
            </p:txBody>
          </p:sp>
        </mc:Choice>
        <mc:Fallback xmlns="">
          <p:sp>
            <p:nvSpPr>
              <p:cNvPr id="5" name="TextBox 4">
                <a:extLst>
                  <a:ext uri="{FF2B5EF4-FFF2-40B4-BE49-F238E27FC236}">
                    <a16:creationId xmlns:a16="http://schemas.microsoft.com/office/drawing/2014/main" id="{8445194D-1230-D94D-8A53-16CE78BBFF61}"/>
                  </a:ext>
                </a:extLst>
              </p:cNvPr>
              <p:cNvSpPr txBox="1">
                <a:spLocks noRot="1" noChangeAspect="1" noMove="1" noResize="1" noEditPoints="1" noAdjustHandles="1" noChangeArrowheads="1" noChangeShapeType="1" noTextEdit="1"/>
              </p:cNvSpPr>
              <p:nvPr/>
            </p:nvSpPr>
            <p:spPr>
              <a:xfrm>
                <a:off x="627051" y="2125549"/>
                <a:ext cx="10937897" cy="869725"/>
              </a:xfrm>
              <a:prstGeom prst="rect">
                <a:avLst/>
              </a:prstGeom>
              <a:blipFill>
                <a:blip r:embed="rId3"/>
                <a:stretch>
                  <a:fillRect l="-812" t="-113043" r="-2320" b="-17391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BAAF4EB-A966-F845-91B0-34627D9647DF}"/>
              </a:ext>
            </a:extLst>
          </p:cNvPr>
          <p:cNvSpPr/>
          <p:nvPr/>
        </p:nvSpPr>
        <p:spPr>
          <a:xfrm>
            <a:off x="3497618" y="2125548"/>
            <a:ext cx="1884609" cy="869725"/>
          </a:xfrm>
          <a:prstGeom prst="rect">
            <a:avLst/>
          </a:prstGeom>
          <a:solidFill>
            <a:srgbClr val="FFCA08">
              <a:alpha val="3451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814BA65A-19FA-BC4B-BB9F-730FC04D2BBA}"/>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627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E93D-AF6A-B34A-98F9-80AB5904AD67}"/>
              </a:ext>
            </a:extLst>
          </p:cNvPr>
          <p:cNvSpPr>
            <a:spLocks noGrp="1"/>
          </p:cNvSpPr>
          <p:nvPr>
            <p:ph type="title"/>
          </p:nvPr>
        </p:nvSpPr>
        <p:spPr/>
        <p:txBody>
          <a:bodyPr/>
          <a:lstStyle/>
          <a:p>
            <a:r>
              <a:rPr lang="en-US" dirty="0"/>
              <a:t>Empirical Strategy</a:t>
            </a:r>
          </a:p>
        </p:txBody>
      </p:sp>
      <p:sp>
        <p:nvSpPr>
          <p:cNvPr id="3" name="Content Placeholder 2">
            <a:extLst>
              <a:ext uri="{FF2B5EF4-FFF2-40B4-BE49-F238E27FC236}">
                <a16:creationId xmlns:a16="http://schemas.microsoft.com/office/drawing/2014/main" id="{B3661AAF-42E4-B342-82F7-D3457F54AA93}"/>
              </a:ext>
            </a:extLst>
          </p:cNvPr>
          <p:cNvSpPr>
            <a:spLocks noGrp="1"/>
          </p:cNvSpPr>
          <p:nvPr>
            <p:ph idx="1"/>
          </p:nvPr>
        </p:nvSpPr>
        <p:spPr>
          <a:xfrm>
            <a:off x="838200" y="4585855"/>
            <a:ext cx="10515600" cy="1591107"/>
          </a:xfrm>
        </p:spPr>
        <p:txBody>
          <a:bodyPr>
            <a:normAutofit/>
          </a:bodyPr>
          <a:lstStyle/>
          <a:p>
            <a:r>
              <a:rPr lang="en-US" sz="1800" dirty="0" err="1"/>
              <a:t>i</a:t>
            </a:r>
            <a:r>
              <a:rPr lang="en-US" sz="1800" dirty="0"/>
              <a:t> = wine</a:t>
            </a:r>
          </a:p>
          <a:p>
            <a:r>
              <a:rPr lang="en-US" sz="1800" dirty="0"/>
              <a:t>j = vintage and price</a:t>
            </a:r>
          </a:p>
          <a:p>
            <a:r>
              <a:rPr lang="en-US" sz="1800" dirty="0"/>
              <a:t>k = segment (red, white, sparkling)</a:t>
            </a:r>
          </a:p>
          <a:p>
            <a:r>
              <a:rPr lang="en-US" sz="1800" dirty="0"/>
              <a:t>t = week</a:t>
            </a:r>
          </a:p>
        </p:txBody>
      </p:sp>
      <p:cxnSp>
        <p:nvCxnSpPr>
          <p:cNvPr id="4" name="Straight Connector 3">
            <a:extLst>
              <a:ext uri="{FF2B5EF4-FFF2-40B4-BE49-F238E27FC236}">
                <a16:creationId xmlns:a16="http://schemas.microsoft.com/office/drawing/2014/main" id="{4B5BC828-AC1D-784B-B14E-4BB57C8632E0}"/>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194D-1230-D94D-8A53-16CE78BBFF61}"/>
                  </a:ext>
                </a:extLst>
              </p:cNvPr>
              <p:cNvSpPr txBox="1"/>
              <p:nvPr/>
            </p:nvSpPr>
            <p:spPr>
              <a:xfrm>
                <a:off x="627051" y="2125549"/>
                <a:ext cx="10937897" cy="86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𝑖𝑗𝑘𝑡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 </m:t>
                              </m:r>
                            </m:e>
                          </m:nary>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=−4</m:t>
                              </m:r>
                            </m:sub>
                            <m:sup>
                              <m:r>
                                <a:rPr lang="en-US" sz="2000" b="0" i="1" smtClean="0">
                                  <a:latin typeface="Cambria Math" panose="02040503050406030204" pitchFamily="18" charset="0"/>
                                </a:rPr>
                                <m:t>25</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r>
                                <a:rPr lang="en-US" sz="2000" b="0" i="1" smtClean="0">
                                  <a:latin typeface="Cambria Math" panose="02040503050406030204" pitchFamily="18" charset="0"/>
                                </a:rPr>
                                <m:t>+ </m:t>
                              </m:r>
                            </m:e>
                          </m:nary>
                        </m:e>
                      </m:func>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𝛾</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𝐴𝐷𝑉𝐸𝑅𝑇</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𝑘𝑡</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𝑖𝑗𝑘𝑡</m:t>
                                  </m:r>
                                </m:sub>
                              </m:sSub>
                            </m:e>
                          </m:nary>
                        </m:e>
                      </m:nary>
                    </m:oMath>
                  </m:oMathPara>
                </a14:m>
                <a:endParaRPr lang="en-US" sz="2000" dirty="0"/>
              </a:p>
            </p:txBody>
          </p:sp>
        </mc:Choice>
        <mc:Fallback xmlns="">
          <p:sp>
            <p:nvSpPr>
              <p:cNvPr id="5" name="TextBox 4">
                <a:extLst>
                  <a:ext uri="{FF2B5EF4-FFF2-40B4-BE49-F238E27FC236}">
                    <a16:creationId xmlns:a16="http://schemas.microsoft.com/office/drawing/2014/main" id="{8445194D-1230-D94D-8A53-16CE78BBFF61}"/>
                  </a:ext>
                </a:extLst>
              </p:cNvPr>
              <p:cNvSpPr txBox="1">
                <a:spLocks noRot="1" noChangeAspect="1" noMove="1" noResize="1" noEditPoints="1" noAdjustHandles="1" noChangeArrowheads="1" noChangeShapeType="1" noTextEdit="1"/>
              </p:cNvSpPr>
              <p:nvPr/>
            </p:nvSpPr>
            <p:spPr>
              <a:xfrm>
                <a:off x="627051" y="2125549"/>
                <a:ext cx="10937897" cy="869725"/>
              </a:xfrm>
              <a:prstGeom prst="rect">
                <a:avLst/>
              </a:prstGeom>
              <a:blipFill>
                <a:blip r:embed="rId3"/>
                <a:stretch>
                  <a:fillRect l="-812" t="-113043" r="-2320" b="-17391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BAAF4EB-A966-F845-91B0-34627D9647DF}"/>
              </a:ext>
            </a:extLst>
          </p:cNvPr>
          <p:cNvSpPr/>
          <p:nvPr/>
        </p:nvSpPr>
        <p:spPr>
          <a:xfrm>
            <a:off x="5604211" y="2146413"/>
            <a:ext cx="1710989" cy="869725"/>
          </a:xfrm>
          <a:prstGeom prst="rect">
            <a:avLst/>
          </a:prstGeom>
          <a:solidFill>
            <a:srgbClr val="FFCA08">
              <a:alpha val="3451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C6A3FC24-EC03-3848-9CDD-35F6EC292341}"/>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046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E93D-AF6A-B34A-98F9-80AB5904AD67}"/>
              </a:ext>
            </a:extLst>
          </p:cNvPr>
          <p:cNvSpPr>
            <a:spLocks noGrp="1"/>
          </p:cNvSpPr>
          <p:nvPr>
            <p:ph type="title"/>
          </p:nvPr>
        </p:nvSpPr>
        <p:spPr/>
        <p:txBody>
          <a:bodyPr/>
          <a:lstStyle/>
          <a:p>
            <a:r>
              <a:rPr lang="en-US" dirty="0"/>
              <a:t>Empirical Strategy</a:t>
            </a:r>
          </a:p>
        </p:txBody>
      </p:sp>
      <p:sp>
        <p:nvSpPr>
          <p:cNvPr id="3" name="Content Placeholder 2">
            <a:extLst>
              <a:ext uri="{FF2B5EF4-FFF2-40B4-BE49-F238E27FC236}">
                <a16:creationId xmlns:a16="http://schemas.microsoft.com/office/drawing/2014/main" id="{B3661AAF-42E4-B342-82F7-D3457F54AA93}"/>
              </a:ext>
            </a:extLst>
          </p:cNvPr>
          <p:cNvSpPr>
            <a:spLocks noGrp="1"/>
          </p:cNvSpPr>
          <p:nvPr>
            <p:ph idx="1"/>
          </p:nvPr>
        </p:nvSpPr>
        <p:spPr>
          <a:xfrm>
            <a:off x="838200" y="4585855"/>
            <a:ext cx="10515600" cy="1591107"/>
          </a:xfrm>
        </p:spPr>
        <p:txBody>
          <a:bodyPr>
            <a:normAutofit/>
          </a:bodyPr>
          <a:lstStyle/>
          <a:p>
            <a:r>
              <a:rPr lang="en-US" sz="1800" dirty="0" err="1"/>
              <a:t>i</a:t>
            </a:r>
            <a:r>
              <a:rPr lang="en-US" sz="1800" dirty="0"/>
              <a:t> = wine</a:t>
            </a:r>
          </a:p>
          <a:p>
            <a:r>
              <a:rPr lang="en-US" sz="1800" dirty="0"/>
              <a:t>j = vintage and price</a:t>
            </a:r>
          </a:p>
          <a:p>
            <a:r>
              <a:rPr lang="en-US" sz="1800" dirty="0"/>
              <a:t>k = segment (red, white, sparkling)</a:t>
            </a:r>
          </a:p>
          <a:p>
            <a:r>
              <a:rPr lang="en-US" sz="1800" dirty="0"/>
              <a:t>t = week</a:t>
            </a:r>
          </a:p>
        </p:txBody>
      </p:sp>
      <p:cxnSp>
        <p:nvCxnSpPr>
          <p:cNvPr id="4" name="Straight Connector 3">
            <a:extLst>
              <a:ext uri="{FF2B5EF4-FFF2-40B4-BE49-F238E27FC236}">
                <a16:creationId xmlns:a16="http://schemas.microsoft.com/office/drawing/2014/main" id="{4B5BC828-AC1D-784B-B14E-4BB57C8632E0}"/>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194D-1230-D94D-8A53-16CE78BBFF61}"/>
                  </a:ext>
                </a:extLst>
              </p:cNvPr>
              <p:cNvSpPr txBox="1"/>
              <p:nvPr/>
            </p:nvSpPr>
            <p:spPr>
              <a:xfrm>
                <a:off x="627051" y="2125549"/>
                <a:ext cx="10937897" cy="86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𝑖𝑗𝑘𝑡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 </m:t>
                              </m:r>
                            </m:e>
                          </m:nary>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=−4</m:t>
                              </m:r>
                            </m:sub>
                            <m:sup>
                              <m:r>
                                <a:rPr lang="en-US" sz="2000" b="0" i="1" smtClean="0">
                                  <a:latin typeface="Cambria Math" panose="02040503050406030204" pitchFamily="18" charset="0"/>
                                </a:rPr>
                                <m:t>25</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r>
                                <a:rPr lang="en-US" sz="2000" b="0" i="1" smtClean="0">
                                  <a:latin typeface="Cambria Math" panose="02040503050406030204" pitchFamily="18" charset="0"/>
                                </a:rPr>
                                <m:t>+ </m:t>
                              </m:r>
                            </m:e>
                          </m:nary>
                        </m:e>
                      </m:func>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𝛾</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𝐴𝐷𝑉𝐸𝑅𝑇</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𝑘𝑡</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𝑖𝑗𝑘𝑡</m:t>
                                  </m:r>
                                </m:sub>
                              </m:sSub>
                            </m:e>
                          </m:nary>
                        </m:e>
                      </m:nary>
                    </m:oMath>
                  </m:oMathPara>
                </a14:m>
                <a:endParaRPr lang="en-US" sz="2000" dirty="0"/>
              </a:p>
            </p:txBody>
          </p:sp>
        </mc:Choice>
        <mc:Fallback xmlns="">
          <p:sp>
            <p:nvSpPr>
              <p:cNvPr id="5" name="TextBox 4">
                <a:extLst>
                  <a:ext uri="{FF2B5EF4-FFF2-40B4-BE49-F238E27FC236}">
                    <a16:creationId xmlns:a16="http://schemas.microsoft.com/office/drawing/2014/main" id="{8445194D-1230-D94D-8A53-16CE78BBFF61}"/>
                  </a:ext>
                </a:extLst>
              </p:cNvPr>
              <p:cNvSpPr txBox="1">
                <a:spLocks noRot="1" noChangeAspect="1" noMove="1" noResize="1" noEditPoints="1" noAdjustHandles="1" noChangeArrowheads="1" noChangeShapeType="1" noTextEdit="1"/>
              </p:cNvSpPr>
              <p:nvPr/>
            </p:nvSpPr>
            <p:spPr>
              <a:xfrm>
                <a:off x="627051" y="2125549"/>
                <a:ext cx="10937897" cy="869725"/>
              </a:xfrm>
              <a:prstGeom prst="rect">
                <a:avLst/>
              </a:prstGeom>
              <a:blipFill>
                <a:blip r:embed="rId3"/>
                <a:stretch>
                  <a:fillRect l="-812" t="-113043" r="-2320" b="-17391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BAAF4EB-A966-F845-91B0-34627D9647DF}"/>
              </a:ext>
            </a:extLst>
          </p:cNvPr>
          <p:cNvSpPr/>
          <p:nvPr/>
        </p:nvSpPr>
        <p:spPr>
          <a:xfrm>
            <a:off x="7525608" y="2125549"/>
            <a:ext cx="2243425" cy="869725"/>
          </a:xfrm>
          <a:prstGeom prst="rect">
            <a:avLst/>
          </a:prstGeom>
          <a:solidFill>
            <a:srgbClr val="FFCA08">
              <a:alpha val="3451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0A4E08E1-E5FB-6647-BA89-C4792AE81EF2}"/>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8676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E93D-AF6A-B34A-98F9-80AB5904AD67}"/>
              </a:ext>
            </a:extLst>
          </p:cNvPr>
          <p:cNvSpPr>
            <a:spLocks noGrp="1"/>
          </p:cNvSpPr>
          <p:nvPr>
            <p:ph type="title"/>
          </p:nvPr>
        </p:nvSpPr>
        <p:spPr/>
        <p:txBody>
          <a:bodyPr/>
          <a:lstStyle/>
          <a:p>
            <a:r>
              <a:rPr lang="en-US" dirty="0"/>
              <a:t>Empirical Strategy</a:t>
            </a:r>
          </a:p>
        </p:txBody>
      </p:sp>
      <p:sp>
        <p:nvSpPr>
          <p:cNvPr id="3" name="Content Placeholder 2">
            <a:extLst>
              <a:ext uri="{FF2B5EF4-FFF2-40B4-BE49-F238E27FC236}">
                <a16:creationId xmlns:a16="http://schemas.microsoft.com/office/drawing/2014/main" id="{B3661AAF-42E4-B342-82F7-D3457F54AA93}"/>
              </a:ext>
            </a:extLst>
          </p:cNvPr>
          <p:cNvSpPr>
            <a:spLocks noGrp="1"/>
          </p:cNvSpPr>
          <p:nvPr>
            <p:ph idx="1"/>
          </p:nvPr>
        </p:nvSpPr>
        <p:spPr>
          <a:xfrm>
            <a:off x="838200" y="4585855"/>
            <a:ext cx="10515600" cy="1591107"/>
          </a:xfrm>
        </p:spPr>
        <p:txBody>
          <a:bodyPr>
            <a:normAutofit/>
          </a:bodyPr>
          <a:lstStyle/>
          <a:p>
            <a:r>
              <a:rPr lang="en-US" sz="1800" dirty="0" err="1"/>
              <a:t>i</a:t>
            </a:r>
            <a:r>
              <a:rPr lang="en-US" sz="1800" dirty="0"/>
              <a:t> = wine</a:t>
            </a:r>
          </a:p>
          <a:p>
            <a:r>
              <a:rPr lang="en-US" sz="1800" dirty="0"/>
              <a:t>j = vintage and price</a:t>
            </a:r>
          </a:p>
          <a:p>
            <a:r>
              <a:rPr lang="en-US" sz="1800" dirty="0"/>
              <a:t>k = segment (red, white, sparkling)</a:t>
            </a:r>
          </a:p>
          <a:p>
            <a:r>
              <a:rPr lang="en-US" sz="1800" dirty="0"/>
              <a:t>t = week</a:t>
            </a:r>
          </a:p>
        </p:txBody>
      </p:sp>
      <p:cxnSp>
        <p:nvCxnSpPr>
          <p:cNvPr id="4" name="Straight Connector 3">
            <a:extLst>
              <a:ext uri="{FF2B5EF4-FFF2-40B4-BE49-F238E27FC236}">
                <a16:creationId xmlns:a16="http://schemas.microsoft.com/office/drawing/2014/main" id="{4B5BC828-AC1D-784B-B14E-4BB57C8632E0}"/>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194D-1230-D94D-8A53-16CE78BBFF61}"/>
                  </a:ext>
                </a:extLst>
              </p:cNvPr>
              <p:cNvSpPr txBox="1"/>
              <p:nvPr/>
            </p:nvSpPr>
            <p:spPr>
              <a:xfrm>
                <a:off x="627051" y="2125549"/>
                <a:ext cx="10937897" cy="86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𝑖𝑗𝑘𝑡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 </m:t>
                              </m:r>
                            </m:e>
                          </m:nary>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=−4</m:t>
                              </m:r>
                            </m:sub>
                            <m:sup>
                              <m:r>
                                <a:rPr lang="en-US" sz="2000" b="0" i="1" smtClean="0">
                                  <a:latin typeface="Cambria Math" panose="02040503050406030204" pitchFamily="18" charset="0"/>
                                </a:rPr>
                                <m:t>25</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r>
                                <a:rPr lang="en-US" sz="2000" b="0" i="1" smtClean="0">
                                  <a:latin typeface="Cambria Math" panose="02040503050406030204" pitchFamily="18" charset="0"/>
                                </a:rPr>
                                <m:t>+ </m:t>
                              </m:r>
                            </m:e>
                          </m:nary>
                        </m:e>
                      </m:func>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𝛾</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𝐴𝐷𝑉𝐸𝑅𝑇</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𝑘𝑡</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𝑖𝑗𝑘𝑡</m:t>
                                  </m:r>
                                </m:sub>
                              </m:sSub>
                            </m:e>
                          </m:nary>
                        </m:e>
                      </m:nary>
                    </m:oMath>
                  </m:oMathPara>
                </a14:m>
                <a:endParaRPr lang="en-US" sz="2000" dirty="0"/>
              </a:p>
            </p:txBody>
          </p:sp>
        </mc:Choice>
        <mc:Fallback xmlns="">
          <p:sp>
            <p:nvSpPr>
              <p:cNvPr id="5" name="TextBox 4">
                <a:extLst>
                  <a:ext uri="{FF2B5EF4-FFF2-40B4-BE49-F238E27FC236}">
                    <a16:creationId xmlns:a16="http://schemas.microsoft.com/office/drawing/2014/main" id="{8445194D-1230-D94D-8A53-16CE78BBFF61}"/>
                  </a:ext>
                </a:extLst>
              </p:cNvPr>
              <p:cNvSpPr txBox="1">
                <a:spLocks noRot="1" noChangeAspect="1" noMove="1" noResize="1" noEditPoints="1" noAdjustHandles="1" noChangeArrowheads="1" noChangeShapeType="1" noTextEdit="1"/>
              </p:cNvSpPr>
              <p:nvPr/>
            </p:nvSpPr>
            <p:spPr>
              <a:xfrm>
                <a:off x="627051" y="2125549"/>
                <a:ext cx="10937897" cy="869725"/>
              </a:xfrm>
              <a:prstGeom prst="rect">
                <a:avLst/>
              </a:prstGeom>
              <a:blipFill>
                <a:blip r:embed="rId3"/>
                <a:stretch>
                  <a:fillRect l="-812" t="-113043" r="-2320" b="-17391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BAAF4EB-A966-F845-91B0-34627D9647DF}"/>
              </a:ext>
            </a:extLst>
          </p:cNvPr>
          <p:cNvSpPr/>
          <p:nvPr/>
        </p:nvSpPr>
        <p:spPr>
          <a:xfrm>
            <a:off x="10000527" y="2125548"/>
            <a:ext cx="347240" cy="869725"/>
          </a:xfrm>
          <a:prstGeom prst="rect">
            <a:avLst/>
          </a:prstGeom>
          <a:solidFill>
            <a:srgbClr val="FFCA08">
              <a:alpha val="3451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1B230827-D627-3C4F-9713-572ED09E982D}"/>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2530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E93D-AF6A-B34A-98F9-80AB5904AD67}"/>
              </a:ext>
            </a:extLst>
          </p:cNvPr>
          <p:cNvSpPr>
            <a:spLocks noGrp="1"/>
          </p:cNvSpPr>
          <p:nvPr>
            <p:ph type="title"/>
          </p:nvPr>
        </p:nvSpPr>
        <p:spPr/>
        <p:txBody>
          <a:bodyPr/>
          <a:lstStyle/>
          <a:p>
            <a:r>
              <a:rPr lang="en-US" dirty="0"/>
              <a:t>Empirical Strategy</a:t>
            </a:r>
          </a:p>
        </p:txBody>
      </p:sp>
      <p:sp>
        <p:nvSpPr>
          <p:cNvPr id="3" name="Content Placeholder 2">
            <a:extLst>
              <a:ext uri="{FF2B5EF4-FFF2-40B4-BE49-F238E27FC236}">
                <a16:creationId xmlns:a16="http://schemas.microsoft.com/office/drawing/2014/main" id="{B3661AAF-42E4-B342-82F7-D3457F54AA93}"/>
              </a:ext>
            </a:extLst>
          </p:cNvPr>
          <p:cNvSpPr>
            <a:spLocks noGrp="1"/>
          </p:cNvSpPr>
          <p:nvPr>
            <p:ph idx="1"/>
          </p:nvPr>
        </p:nvSpPr>
        <p:spPr>
          <a:xfrm>
            <a:off x="838200" y="4585855"/>
            <a:ext cx="10515600" cy="1591107"/>
          </a:xfrm>
        </p:spPr>
        <p:txBody>
          <a:bodyPr>
            <a:normAutofit/>
          </a:bodyPr>
          <a:lstStyle/>
          <a:p>
            <a:r>
              <a:rPr lang="en-US" sz="1800" dirty="0" err="1"/>
              <a:t>i</a:t>
            </a:r>
            <a:r>
              <a:rPr lang="en-US" sz="1800" dirty="0"/>
              <a:t> = wine</a:t>
            </a:r>
          </a:p>
          <a:p>
            <a:r>
              <a:rPr lang="en-US" sz="1800" dirty="0"/>
              <a:t>j = vintage and price</a:t>
            </a:r>
          </a:p>
          <a:p>
            <a:r>
              <a:rPr lang="en-US" sz="1800" dirty="0"/>
              <a:t>k = segment (red, white, sparkling)</a:t>
            </a:r>
          </a:p>
          <a:p>
            <a:r>
              <a:rPr lang="en-US" sz="1800" dirty="0"/>
              <a:t>t = week</a:t>
            </a:r>
          </a:p>
        </p:txBody>
      </p:sp>
      <p:cxnSp>
        <p:nvCxnSpPr>
          <p:cNvPr id="4" name="Straight Connector 3">
            <a:extLst>
              <a:ext uri="{FF2B5EF4-FFF2-40B4-BE49-F238E27FC236}">
                <a16:creationId xmlns:a16="http://schemas.microsoft.com/office/drawing/2014/main" id="{4B5BC828-AC1D-784B-B14E-4BB57C8632E0}"/>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194D-1230-D94D-8A53-16CE78BBFF61}"/>
                  </a:ext>
                </a:extLst>
              </p:cNvPr>
              <p:cNvSpPr txBox="1"/>
              <p:nvPr/>
            </p:nvSpPr>
            <p:spPr>
              <a:xfrm>
                <a:off x="627051" y="2125549"/>
                <a:ext cx="10937897" cy="86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𝑖𝑗𝑘𝑡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 </m:t>
                              </m:r>
                            </m:e>
                          </m:nary>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=−4</m:t>
                              </m:r>
                            </m:sub>
                            <m:sup>
                              <m:r>
                                <a:rPr lang="en-US" sz="2000" b="0" i="1" smtClean="0">
                                  <a:latin typeface="Cambria Math" panose="02040503050406030204" pitchFamily="18" charset="0"/>
                                </a:rPr>
                                <m:t>25</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r>
                                <a:rPr lang="en-US" sz="2000" b="0" i="1" smtClean="0">
                                  <a:latin typeface="Cambria Math" panose="02040503050406030204" pitchFamily="18" charset="0"/>
                                </a:rPr>
                                <m:t>+ </m:t>
                              </m:r>
                            </m:e>
                          </m:nary>
                        </m:e>
                      </m:func>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𝛾</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𝐴𝐷𝑉𝐸𝑅𝑇</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𝑘𝑡</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𝑖𝑗𝑘𝑡</m:t>
                                  </m:r>
                                </m:sub>
                              </m:sSub>
                            </m:e>
                          </m:nary>
                        </m:e>
                      </m:nary>
                    </m:oMath>
                  </m:oMathPara>
                </a14:m>
                <a:endParaRPr lang="en-US" sz="2000" dirty="0"/>
              </a:p>
            </p:txBody>
          </p:sp>
        </mc:Choice>
        <mc:Fallback xmlns="">
          <p:sp>
            <p:nvSpPr>
              <p:cNvPr id="5" name="TextBox 4">
                <a:extLst>
                  <a:ext uri="{FF2B5EF4-FFF2-40B4-BE49-F238E27FC236}">
                    <a16:creationId xmlns:a16="http://schemas.microsoft.com/office/drawing/2014/main" id="{8445194D-1230-D94D-8A53-16CE78BBFF61}"/>
                  </a:ext>
                </a:extLst>
              </p:cNvPr>
              <p:cNvSpPr txBox="1">
                <a:spLocks noRot="1" noChangeAspect="1" noMove="1" noResize="1" noEditPoints="1" noAdjustHandles="1" noChangeArrowheads="1" noChangeShapeType="1" noTextEdit="1"/>
              </p:cNvSpPr>
              <p:nvPr/>
            </p:nvSpPr>
            <p:spPr>
              <a:xfrm>
                <a:off x="627051" y="2125549"/>
                <a:ext cx="10937897" cy="869725"/>
              </a:xfrm>
              <a:prstGeom prst="rect">
                <a:avLst/>
              </a:prstGeom>
              <a:blipFill>
                <a:blip r:embed="rId3"/>
                <a:stretch>
                  <a:fillRect l="-812" t="-113043" r="-2320" b="-17391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BAAF4EB-A966-F845-91B0-34627D9647DF}"/>
              </a:ext>
            </a:extLst>
          </p:cNvPr>
          <p:cNvSpPr/>
          <p:nvPr/>
        </p:nvSpPr>
        <p:spPr>
          <a:xfrm>
            <a:off x="10567686" y="2125549"/>
            <a:ext cx="347240" cy="869725"/>
          </a:xfrm>
          <a:prstGeom prst="rect">
            <a:avLst/>
          </a:prstGeom>
          <a:solidFill>
            <a:srgbClr val="FFCA08">
              <a:alpha val="3451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225E141-ED79-884D-A624-6EC2FAE5BF50}"/>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5738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E93D-AF6A-B34A-98F9-80AB5904AD67}"/>
              </a:ext>
            </a:extLst>
          </p:cNvPr>
          <p:cNvSpPr>
            <a:spLocks noGrp="1"/>
          </p:cNvSpPr>
          <p:nvPr>
            <p:ph type="title"/>
          </p:nvPr>
        </p:nvSpPr>
        <p:spPr/>
        <p:txBody>
          <a:bodyPr/>
          <a:lstStyle/>
          <a:p>
            <a:r>
              <a:rPr lang="en-US" dirty="0"/>
              <a:t>Empirical Strategy</a:t>
            </a:r>
          </a:p>
        </p:txBody>
      </p:sp>
      <p:sp>
        <p:nvSpPr>
          <p:cNvPr id="3" name="Content Placeholder 2">
            <a:extLst>
              <a:ext uri="{FF2B5EF4-FFF2-40B4-BE49-F238E27FC236}">
                <a16:creationId xmlns:a16="http://schemas.microsoft.com/office/drawing/2014/main" id="{B3661AAF-42E4-B342-82F7-D3457F54AA93}"/>
              </a:ext>
            </a:extLst>
          </p:cNvPr>
          <p:cNvSpPr>
            <a:spLocks noGrp="1"/>
          </p:cNvSpPr>
          <p:nvPr>
            <p:ph idx="1"/>
          </p:nvPr>
        </p:nvSpPr>
        <p:spPr>
          <a:xfrm>
            <a:off x="838200" y="4585855"/>
            <a:ext cx="10515600" cy="1591107"/>
          </a:xfrm>
        </p:spPr>
        <p:txBody>
          <a:bodyPr>
            <a:normAutofit/>
          </a:bodyPr>
          <a:lstStyle/>
          <a:p>
            <a:r>
              <a:rPr lang="en-US" sz="1800" dirty="0" err="1"/>
              <a:t>i</a:t>
            </a:r>
            <a:r>
              <a:rPr lang="en-US" sz="1800" dirty="0"/>
              <a:t> = wine</a:t>
            </a:r>
          </a:p>
          <a:p>
            <a:r>
              <a:rPr lang="en-US" sz="1800" dirty="0"/>
              <a:t>j = vintage and price</a:t>
            </a:r>
          </a:p>
          <a:p>
            <a:r>
              <a:rPr lang="en-US" sz="1800" dirty="0"/>
              <a:t>k = segment (red, white, sparkling)</a:t>
            </a:r>
          </a:p>
          <a:p>
            <a:r>
              <a:rPr lang="en-US" sz="1800" dirty="0"/>
              <a:t>t = week</a:t>
            </a:r>
          </a:p>
        </p:txBody>
      </p:sp>
      <p:cxnSp>
        <p:nvCxnSpPr>
          <p:cNvPr id="4" name="Straight Connector 3">
            <a:extLst>
              <a:ext uri="{FF2B5EF4-FFF2-40B4-BE49-F238E27FC236}">
                <a16:creationId xmlns:a16="http://schemas.microsoft.com/office/drawing/2014/main" id="{4B5BC828-AC1D-784B-B14E-4BB57C8632E0}"/>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194D-1230-D94D-8A53-16CE78BBFF61}"/>
                  </a:ext>
                </a:extLst>
              </p:cNvPr>
              <p:cNvSpPr txBox="1"/>
              <p:nvPr/>
            </p:nvSpPr>
            <p:spPr>
              <a:xfrm>
                <a:off x="627051" y="2125549"/>
                <a:ext cx="10937897" cy="86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𝑖𝑗𝑘𝑡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 </m:t>
                              </m:r>
                            </m:e>
                          </m:nary>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=−4</m:t>
                              </m:r>
                            </m:sub>
                            <m:sup>
                              <m:r>
                                <a:rPr lang="en-US" sz="2000" b="0" i="1" smtClean="0">
                                  <a:latin typeface="Cambria Math" panose="02040503050406030204" pitchFamily="18" charset="0"/>
                                </a:rPr>
                                <m:t>25</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r>
                                <a:rPr lang="en-US" sz="2000" b="0" i="1" smtClean="0">
                                  <a:latin typeface="Cambria Math" panose="02040503050406030204" pitchFamily="18" charset="0"/>
                                </a:rPr>
                                <m:t>+ </m:t>
                              </m:r>
                            </m:e>
                          </m:nary>
                        </m:e>
                      </m:func>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𝛾</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𝐴𝐷𝑉𝐸𝑅𝑇</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𝑘𝑡</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𝑖𝑗𝑘𝑡</m:t>
                                  </m:r>
                                </m:sub>
                              </m:sSub>
                            </m:e>
                          </m:nary>
                        </m:e>
                      </m:nary>
                    </m:oMath>
                  </m:oMathPara>
                </a14:m>
                <a:endParaRPr lang="en-US" sz="2000" dirty="0"/>
              </a:p>
            </p:txBody>
          </p:sp>
        </mc:Choice>
        <mc:Fallback xmlns="">
          <p:sp>
            <p:nvSpPr>
              <p:cNvPr id="5" name="TextBox 4">
                <a:extLst>
                  <a:ext uri="{FF2B5EF4-FFF2-40B4-BE49-F238E27FC236}">
                    <a16:creationId xmlns:a16="http://schemas.microsoft.com/office/drawing/2014/main" id="{8445194D-1230-D94D-8A53-16CE78BBFF61}"/>
                  </a:ext>
                </a:extLst>
              </p:cNvPr>
              <p:cNvSpPr txBox="1">
                <a:spLocks noRot="1" noChangeAspect="1" noMove="1" noResize="1" noEditPoints="1" noAdjustHandles="1" noChangeArrowheads="1" noChangeShapeType="1" noTextEdit="1"/>
              </p:cNvSpPr>
              <p:nvPr/>
            </p:nvSpPr>
            <p:spPr>
              <a:xfrm>
                <a:off x="627051" y="2125549"/>
                <a:ext cx="10937897" cy="869725"/>
              </a:xfrm>
              <a:prstGeom prst="rect">
                <a:avLst/>
              </a:prstGeom>
              <a:blipFill>
                <a:blip r:embed="rId3"/>
                <a:stretch>
                  <a:fillRect l="-812" t="-113043" r="-2320" b="-17391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BAAF4EB-A966-F845-91B0-34627D9647DF}"/>
              </a:ext>
            </a:extLst>
          </p:cNvPr>
          <p:cNvSpPr/>
          <p:nvPr/>
        </p:nvSpPr>
        <p:spPr>
          <a:xfrm>
            <a:off x="11180179" y="2125549"/>
            <a:ext cx="614423" cy="869725"/>
          </a:xfrm>
          <a:prstGeom prst="rect">
            <a:avLst/>
          </a:prstGeom>
          <a:solidFill>
            <a:srgbClr val="FFCA08">
              <a:alpha val="3451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8C5B5DDD-055F-7147-B913-48AFBE899D0E}"/>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5880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589157-F6C6-F341-96E7-69BA36944027}"/>
              </a:ext>
            </a:extLst>
          </p:cNvPr>
          <p:cNvPicPr>
            <a:picLocks noChangeAspect="1"/>
          </p:cNvPicPr>
          <p:nvPr/>
        </p:nvPicPr>
        <p:blipFill rotWithShape="1">
          <a:blip r:embed="rId2"/>
          <a:srcRect t="15289" b="442"/>
          <a:stretch/>
        </p:blipFill>
        <p:spPr>
          <a:xfrm>
            <a:off x="-3047" y="1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C7A3F05-B85E-CD4B-A0D9-58BE35CDC39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600" dirty="0">
                <a:solidFill>
                  <a:srgbClr val="FFFFFF"/>
                </a:solidFill>
              </a:rPr>
              <a:t>Results</a:t>
            </a:r>
            <a:endParaRPr lang="en-US" sz="5200" dirty="0">
              <a:solidFill>
                <a:srgbClr val="FFFFFF"/>
              </a:solidFill>
            </a:endParaRPr>
          </a:p>
        </p:txBody>
      </p:sp>
    </p:spTree>
    <p:extLst>
      <p:ext uri="{BB962C8B-B14F-4D97-AF65-F5344CB8AC3E}">
        <p14:creationId xmlns:p14="http://schemas.microsoft.com/office/powerpoint/2010/main" val="804456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D3CC-960E-224C-A5E6-E8ED3B82F586}"/>
              </a:ext>
            </a:extLst>
          </p:cNvPr>
          <p:cNvSpPr>
            <a:spLocks noGrp="1"/>
          </p:cNvSpPr>
          <p:nvPr>
            <p:ph type="title"/>
          </p:nvPr>
        </p:nvSpPr>
        <p:spPr/>
        <p:txBody>
          <a:bodyPr/>
          <a:lstStyle/>
          <a:p>
            <a:r>
              <a:rPr lang="en-US" dirty="0"/>
              <a:t>Results</a:t>
            </a:r>
          </a:p>
        </p:txBody>
      </p:sp>
      <p:pic>
        <p:nvPicPr>
          <p:cNvPr id="5" name="Picture 4" descr="Chart, scatter chart&#10;&#10;Description automatically generated">
            <a:extLst>
              <a:ext uri="{FF2B5EF4-FFF2-40B4-BE49-F238E27FC236}">
                <a16:creationId xmlns:a16="http://schemas.microsoft.com/office/drawing/2014/main" id="{929719F8-AA83-864C-8490-6298D92FF1BC}"/>
              </a:ext>
            </a:extLst>
          </p:cNvPr>
          <p:cNvPicPr>
            <a:picLocks noChangeAspect="1"/>
          </p:cNvPicPr>
          <p:nvPr/>
        </p:nvPicPr>
        <p:blipFill>
          <a:blip r:embed="rId3"/>
          <a:stretch>
            <a:fillRect/>
          </a:stretch>
        </p:blipFill>
        <p:spPr>
          <a:xfrm>
            <a:off x="2476182" y="1494326"/>
            <a:ext cx="7239635" cy="4998549"/>
          </a:xfrm>
          <a:prstGeom prst="rect">
            <a:avLst/>
          </a:prstGeom>
        </p:spPr>
      </p:pic>
      <p:cxnSp>
        <p:nvCxnSpPr>
          <p:cNvPr id="6" name="Straight Connector 5">
            <a:extLst>
              <a:ext uri="{FF2B5EF4-FFF2-40B4-BE49-F238E27FC236}">
                <a16:creationId xmlns:a16="http://schemas.microsoft.com/office/drawing/2014/main" id="{DC239F8E-9877-E648-B406-21B4B78D157E}"/>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63414022-4B9A-CB49-8B50-27AD35ED6162}"/>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631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664FC5-3D57-3642-9E36-41D83013F285}"/>
              </a:ext>
            </a:extLst>
          </p:cNvPr>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a:latin typeface="Bookman Old Style" panose="02050604050505020204" pitchFamily="18" charset="0"/>
                <a:cs typeface="Sabon Next LT" panose="02000500000000000000" pitchFamily="2" charset="0"/>
              </a:rPr>
              <a:t>Motivation</a:t>
            </a:r>
            <a:endParaRPr lang="en-US" sz="5400" dirty="0">
              <a:latin typeface="Bookman Old Style" panose="02050604050505020204" pitchFamily="18" charset="0"/>
              <a:cs typeface="Sabon Next LT" panose="02000500000000000000" pitchFamily="2" charset="0"/>
            </a:endParaRPr>
          </a:p>
        </p:txBody>
      </p:sp>
      <p:pic>
        <p:nvPicPr>
          <p:cNvPr id="5" name="Content Placeholder 4" descr="A picture containing bottle, indoor, wine, beverage&#10;&#10;Description automatically generated">
            <a:extLst>
              <a:ext uri="{FF2B5EF4-FFF2-40B4-BE49-F238E27FC236}">
                <a16:creationId xmlns:a16="http://schemas.microsoft.com/office/drawing/2014/main" id="{82BB71C9-A4F1-844C-850C-C17A74D551E8}"/>
              </a:ext>
            </a:extLst>
          </p:cNvPr>
          <p:cNvPicPr>
            <a:picLocks noGrp="1" noChangeAspect="1"/>
          </p:cNvPicPr>
          <p:nvPr>
            <p:ph sz="half" idx="1"/>
          </p:nvPr>
        </p:nvPicPr>
        <p:blipFill rotWithShape="1">
          <a:blip r:embed="rId2"/>
          <a:srcRect l="34810" r="20070" b="-1"/>
          <a:stretch/>
        </p:blipFill>
        <p:spPr>
          <a:xfrm>
            <a:off x="0" y="10"/>
            <a:ext cx="4635571" cy="6857990"/>
          </a:xfrm>
          <a:prstGeom prst="rect">
            <a:avLst/>
          </a:prstGeom>
          <a:effectLst/>
        </p:spPr>
      </p:pic>
      <p:sp>
        <p:nvSpPr>
          <p:cNvPr id="7" name="Content Placeholder 6">
            <a:extLst>
              <a:ext uri="{FF2B5EF4-FFF2-40B4-BE49-F238E27FC236}">
                <a16:creationId xmlns:a16="http://schemas.microsoft.com/office/drawing/2014/main" id="{15353AD8-74C4-7F4B-B581-0D658A5E47A1}"/>
              </a:ext>
            </a:extLst>
          </p:cNvPr>
          <p:cNvSpPr>
            <a:spLocks noGrp="1"/>
          </p:cNvSpPr>
          <p:nvPr>
            <p:ph sz="half" idx="2"/>
          </p:nvPr>
        </p:nvSpPr>
        <p:spPr>
          <a:xfrm>
            <a:off x="4965431" y="2438400"/>
            <a:ext cx="6586489" cy="3785419"/>
          </a:xfrm>
        </p:spPr>
        <p:txBody>
          <a:bodyPr vert="horz" lIns="91440" tIns="45720" rIns="91440" bIns="45720" rtlCol="0">
            <a:normAutofit/>
          </a:bodyPr>
          <a:lstStyle/>
          <a:p>
            <a:r>
              <a:rPr lang="en-US" sz="2400" dirty="0">
                <a:latin typeface="Bookman Old Style" panose="02050604050505020204" pitchFamily="18" charset="0"/>
              </a:rPr>
              <a:t>Liquor stores are overwhelming</a:t>
            </a:r>
          </a:p>
          <a:p>
            <a:r>
              <a:rPr lang="en-US" sz="2400" dirty="0">
                <a:latin typeface="Bookman Old Style" panose="02050604050505020204" pitchFamily="18" charset="0"/>
              </a:rPr>
              <a:t>Brands signal quality</a:t>
            </a:r>
          </a:p>
          <a:p>
            <a:r>
              <a:rPr lang="en-US" sz="2400" dirty="0">
                <a:latin typeface="Bookman Old Style" panose="02050604050505020204" pitchFamily="18" charset="0"/>
              </a:rPr>
              <a:t>Signal from seller is biased</a:t>
            </a:r>
          </a:p>
          <a:p>
            <a:r>
              <a:rPr lang="en-US" sz="2400" dirty="0">
                <a:latin typeface="Bookman Old Style" panose="02050604050505020204" pitchFamily="18" charset="0"/>
              </a:rPr>
              <a:t>Signal from a wine expert?</a:t>
            </a:r>
          </a:p>
          <a:p>
            <a:endParaRPr lang="en-US" sz="2400" dirty="0">
              <a:latin typeface="Bookman Old Style" panose="02050604050505020204" pitchFamily="18" charset="0"/>
            </a:endParaRPr>
          </a:p>
          <a:p>
            <a:r>
              <a:rPr lang="en-US" sz="2400" dirty="0">
                <a:latin typeface="Bookman Old Style" panose="02050604050505020204" pitchFamily="18" charset="0"/>
              </a:rPr>
              <a:t>Preview: </a:t>
            </a:r>
          </a:p>
          <a:p>
            <a:pPr lvl="1"/>
            <a:r>
              <a:rPr lang="en-US" sz="2000" dirty="0">
                <a:latin typeface="Bookman Old Style" panose="02050604050505020204" pitchFamily="18" charset="0"/>
              </a:rPr>
              <a:t>Reviews do increase demand!</a:t>
            </a:r>
          </a:p>
        </p:txBody>
      </p:sp>
      <p:sp>
        <p:nvSpPr>
          <p:cNvPr id="19" name="Rectangle 16">
            <a:extLst>
              <a:ext uri="{FF2B5EF4-FFF2-40B4-BE49-F238E27FC236}">
                <a16:creationId xmlns:a16="http://schemas.microsoft.com/office/drawing/2014/main" id="{7269EBCC-2006-4BB1-87B8-1E132C787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1" y="0"/>
            <a:ext cx="1261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D3CC-960E-224C-A5E6-E8ED3B82F586}"/>
              </a:ext>
            </a:extLst>
          </p:cNvPr>
          <p:cNvSpPr>
            <a:spLocks noGrp="1"/>
          </p:cNvSpPr>
          <p:nvPr>
            <p:ph type="title"/>
          </p:nvPr>
        </p:nvSpPr>
        <p:spPr/>
        <p:txBody>
          <a:bodyPr/>
          <a:lstStyle/>
          <a:p>
            <a:r>
              <a:rPr lang="en-US" dirty="0"/>
              <a:t>Results</a:t>
            </a:r>
          </a:p>
        </p:txBody>
      </p:sp>
      <p:cxnSp>
        <p:nvCxnSpPr>
          <p:cNvPr id="6" name="Straight Connector 5">
            <a:extLst>
              <a:ext uri="{FF2B5EF4-FFF2-40B4-BE49-F238E27FC236}">
                <a16:creationId xmlns:a16="http://schemas.microsoft.com/office/drawing/2014/main" id="{DC239F8E-9877-E648-B406-21B4B78D157E}"/>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4" name="Picture 3" descr="A picture containing text, receipt&#10;&#10;Description automatically generated">
            <a:extLst>
              <a:ext uri="{FF2B5EF4-FFF2-40B4-BE49-F238E27FC236}">
                <a16:creationId xmlns:a16="http://schemas.microsoft.com/office/drawing/2014/main" id="{4C178FE8-5198-0940-8845-745E90846EC7}"/>
              </a:ext>
            </a:extLst>
          </p:cNvPr>
          <p:cNvPicPr>
            <a:picLocks noChangeAspect="1"/>
          </p:cNvPicPr>
          <p:nvPr/>
        </p:nvPicPr>
        <p:blipFill>
          <a:blip r:embed="rId3"/>
          <a:stretch>
            <a:fillRect/>
          </a:stretch>
        </p:blipFill>
        <p:spPr>
          <a:xfrm>
            <a:off x="2374011" y="1690688"/>
            <a:ext cx="7443978" cy="4793244"/>
          </a:xfrm>
          <a:prstGeom prst="rect">
            <a:avLst/>
          </a:prstGeom>
        </p:spPr>
      </p:pic>
      <p:cxnSp>
        <p:nvCxnSpPr>
          <p:cNvPr id="8" name="Straight Connector 7">
            <a:extLst>
              <a:ext uri="{FF2B5EF4-FFF2-40B4-BE49-F238E27FC236}">
                <a16:creationId xmlns:a16="http://schemas.microsoft.com/office/drawing/2014/main" id="{EEA35E19-BCA6-3D48-84E2-A09126BCDAE1}"/>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0890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D3CC-960E-224C-A5E6-E8ED3B82F586}"/>
              </a:ext>
            </a:extLst>
          </p:cNvPr>
          <p:cNvSpPr>
            <a:spLocks noGrp="1"/>
          </p:cNvSpPr>
          <p:nvPr>
            <p:ph type="title"/>
          </p:nvPr>
        </p:nvSpPr>
        <p:spPr/>
        <p:txBody>
          <a:bodyPr/>
          <a:lstStyle/>
          <a:p>
            <a:r>
              <a:rPr lang="en-US" dirty="0"/>
              <a:t>Results</a:t>
            </a:r>
          </a:p>
        </p:txBody>
      </p:sp>
      <p:cxnSp>
        <p:nvCxnSpPr>
          <p:cNvPr id="6" name="Straight Connector 5">
            <a:extLst>
              <a:ext uri="{FF2B5EF4-FFF2-40B4-BE49-F238E27FC236}">
                <a16:creationId xmlns:a16="http://schemas.microsoft.com/office/drawing/2014/main" id="{DC239F8E-9877-E648-B406-21B4B78D157E}"/>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4" name="Picture 3" descr="Chart, scatter chart, box and whisker chart&#10;&#10;Description automatically generated">
            <a:extLst>
              <a:ext uri="{FF2B5EF4-FFF2-40B4-BE49-F238E27FC236}">
                <a16:creationId xmlns:a16="http://schemas.microsoft.com/office/drawing/2014/main" id="{57A7DA39-73F8-A945-BE63-1605CE410A93}"/>
              </a:ext>
            </a:extLst>
          </p:cNvPr>
          <p:cNvPicPr>
            <a:picLocks noChangeAspect="1"/>
          </p:cNvPicPr>
          <p:nvPr/>
        </p:nvPicPr>
        <p:blipFill>
          <a:blip r:embed="rId3"/>
          <a:stretch>
            <a:fillRect/>
          </a:stretch>
        </p:blipFill>
        <p:spPr>
          <a:xfrm>
            <a:off x="2363089" y="1833068"/>
            <a:ext cx="7465821" cy="4659807"/>
          </a:xfrm>
          <a:prstGeom prst="rect">
            <a:avLst/>
          </a:prstGeom>
        </p:spPr>
      </p:pic>
      <p:cxnSp>
        <p:nvCxnSpPr>
          <p:cNvPr id="8" name="Straight Connector 7">
            <a:extLst>
              <a:ext uri="{FF2B5EF4-FFF2-40B4-BE49-F238E27FC236}">
                <a16:creationId xmlns:a16="http://schemas.microsoft.com/office/drawing/2014/main" id="{FF869514-FC8C-104A-BEA7-413281CD0473}"/>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9694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D3CC-960E-224C-A5E6-E8ED3B82F586}"/>
              </a:ext>
            </a:extLst>
          </p:cNvPr>
          <p:cNvSpPr>
            <a:spLocks noGrp="1"/>
          </p:cNvSpPr>
          <p:nvPr>
            <p:ph type="title"/>
          </p:nvPr>
        </p:nvSpPr>
        <p:spPr/>
        <p:txBody>
          <a:bodyPr/>
          <a:lstStyle/>
          <a:p>
            <a:r>
              <a:rPr lang="en-US" dirty="0"/>
              <a:t>Results </a:t>
            </a:r>
          </a:p>
        </p:txBody>
      </p:sp>
      <p:cxnSp>
        <p:nvCxnSpPr>
          <p:cNvPr id="6" name="Straight Connector 5">
            <a:extLst>
              <a:ext uri="{FF2B5EF4-FFF2-40B4-BE49-F238E27FC236}">
                <a16:creationId xmlns:a16="http://schemas.microsoft.com/office/drawing/2014/main" id="{DC239F8E-9877-E648-B406-21B4B78D157E}"/>
              </a:ext>
            </a:extLst>
          </p:cNvPr>
          <p:cNvCxnSpPr>
            <a:cxnSpLocks/>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4" name="Picture 3" descr="Chart, scatter chart&#10;&#10;Description automatically generated">
            <a:extLst>
              <a:ext uri="{FF2B5EF4-FFF2-40B4-BE49-F238E27FC236}">
                <a16:creationId xmlns:a16="http://schemas.microsoft.com/office/drawing/2014/main" id="{B09F6789-3B22-3C4D-9D87-8A2FD39BD7DD}"/>
              </a:ext>
            </a:extLst>
          </p:cNvPr>
          <p:cNvPicPr>
            <a:picLocks noChangeAspect="1"/>
          </p:cNvPicPr>
          <p:nvPr/>
        </p:nvPicPr>
        <p:blipFill>
          <a:blip r:embed="rId3"/>
          <a:stretch>
            <a:fillRect/>
          </a:stretch>
        </p:blipFill>
        <p:spPr>
          <a:xfrm>
            <a:off x="2379627" y="1819594"/>
            <a:ext cx="7432746" cy="4672012"/>
          </a:xfrm>
          <a:prstGeom prst="rect">
            <a:avLst/>
          </a:prstGeom>
        </p:spPr>
      </p:pic>
      <p:cxnSp>
        <p:nvCxnSpPr>
          <p:cNvPr id="8" name="Straight Connector 7">
            <a:extLst>
              <a:ext uri="{FF2B5EF4-FFF2-40B4-BE49-F238E27FC236}">
                <a16:creationId xmlns:a16="http://schemas.microsoft.com/office/drawing/2014/main" id="{E50A7E60-E051-914A-A3E9-60503B6CF6BD}"/>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3311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92D94A7-281F-B54D-A5C5-046EDE408B27}"/>
              </a:ext>
            </a:extLst>
          </p:cNvPr>
          <p:cNvSpPr>
            <a:spLocks noGrp="1"/>
          </p:cNvSpPr>
          <p:nvPr>
            <p:ph type="title"/>
          </p:nvPr>
        </p:nvSpPr>
        <p:spPr>
          <a:xfrm>
            <a:off x="838200" y="5186423"/>
            <a:ext cx="10515600" cy="1114382"/>
          </a:xfrm>
        </p:spPr>
        <p:txBody>
          <a:bodyPr>
            <a:normAutofit fontScale="90000"/>
          </a:bodyPr>
          <a:lstStyle/>
          <a:p>
            <a:pPr algn="ctr"/>
            <a:r>
              <a:rPr lang="en-US" sz="5200" dirty="0"/>
              <a:t>What else might influence demand?</a:t>
            </a:r>
          </a:p>
        </p:txBody>
      </p:sp>
      <p:pic>
        <p:nvPicPr>
          <p:cNvPr id="7" name="Picture 6" descr="A picture containing wine, indoor, glasses, glass&#10;&#10;Description automatically generated">
            <a:extLst>
              <a:ext uri="{FF2B5EF4-FFF2-40B4-BE49-F238E27FC236}">
                <a16:creationId xmlns:a16="http://schemas.microsoft.com/office/drawing/2014/main" id="{075EA29E-F741-9A4C-A667-F38E63F1F3BA}"/>
              </a:ext>
            </a:extLst>
          </p:cNvPr>
          <p:cNvPicPr>
            <a:picLocks noChangeAspect="1"/>
          </p:cNvPicPr>
          <p:nvPr/>
        </p:nvPicPr>
        <p:blipFill rotWithShape="1">
          <a:blip r:embed="rId2"/>
          <a:srcRect t="17189" b="20960"/>
          <a:stretch/>
        </p:blipFill>
        <p:spPr>
          <a:xfrm>
            <a:off x="20" y="10"/>
            <a:ext cx="12191980" cy="5014697"/>
          </a:xfrm>
          <a:prstGeom prst="rect">
            <a:avLst/>
          </a:prstGeom>
        </p:spPr>
      </p:pic>
    </p:spTree>
    <p:extLst>
      <p:ext uri="{BB962C8B-B14F-4D97-AF65-F5344CB8AC3E}">
        <p14:creationId xmlns:p14="http://schemas.microsoft.com/office/powerpoint/2010/main" val="299969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D3CC-960E-224C-A5E6-E8ED3B82F586}"/>
              </a:ext>
            </a:extLst>
          </p:cNvPr>
          <p:cNvSpPr>
            <a:spLocks noGrp="1"/>
          </p:cNvSpPr>
          <p:nvPr>
            <p:ph type="title"/>
          </p:nvPr>
        </p:nvSpPr>
        <p:spPr/>
        <p:txBody>
          <a:bodyPr/>
          <a:lstStyle/>
          <a:p>
            <a:r>
              <a:rPr lang="en-US" dirty="0"/>
              <a:t>Results </a:t>
            </a:r>
          </a:p>
        </p:txBody>
      </p:sp>
      <p:cxnSp>
        <p:nvCxnSpPr>
          <p:cNvPr id="6" name="Straight Connector 5">
            <a:extLst>
              <a:ext uri="{FF2B5EF4-FFF2-40B4-BE49-F238E27FC236}">
                <a16:creationId xmlns:a16="http://schemas.microsoft.com/office/drawing/2014/main" id="{DC239F8E-9877-E648-B406-21B4B78D157E}"/>
              </a:ext>
            </a:extLst>
          </p:cNvPr>
          <p:cNvCxnSpPr>
            <a:cxnSpLocks/>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E50A7E60-E051-914A-A3E9-60503B6CF6BD}"/>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5" name="Picture 4" descr="Chart, schematic, box and whisker chart&#10;&#10;Description automatically generated">
            <a:extLst>
              <a:ext uri="{FF2B5EF4-FFF2-40B4-BE49-F238E27FC236}">
                <a16:creationId xmlns:a16="http://schemas.microsoft.com/office/drawing/2014/main" id="{B0D20489-E965-CA4B-B342-1C45402E379B}"/>
              </a:ext>
            </a:extLst>
          </p:cNvPr>
          <p:cNvPicPr>
            <a:picLocks noChangeAspect="1"/>
          </p:cNvPicPr>
          <p:nvPr/>
        </p:nvPicPr>
        <p:blipFill>
          <a:blip r:embed="rId3"/>
          <a:stretch>
            <a:fillRect/>
          </a:stretch>
        </p:blipFill>
        <p:spPr>
          <a:xfrm>
            <a:off x="574522" y="1988458"/>
            <a:ext cx="11042955" cy="3672115"/>
          </a:xfrm>
          <a:prstGeom prst="rect">
            <a:avLst/>
          </a:prstGeom>
        </p:spPr>
      </p:pic>
    </p:spTree>
    <p:extLst>
      <p:ext uri="{BB962C8B-B14F-4D97-AF65-F5344CB8AC3E}">
        <p14:creationId xmlns:p14="http://schemas.microsoft.com/office/powerpoint/2010/main" val="6427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D3CC-960E-224C-A5E6-E8ED3B82F586}"/>
              </a:ext>
            </a:extLst>
          </p:cNvPr>
          <p:cNvSpPr>
            <a:spLocks noGrp="1"/>
          </p:cNvSpPr>
          <p:nvPr>
            <p:ph type="title"/>
          </p:nvPr>
        </p:nvSpPr>
        <p:spPr/>
        <p:txBody>
          <a:bodyPr/>
          <a:lstStyle/>
          <a:p>
            <a:r>
              <a:rPr lang="en-US" dirty="0"/>
              <a:t>Interaction Effects</a:t>
            </a:r>
          </a:p>
        </p:txBody>
      </p:sp>
      <p:cxnSp>
        <p:nvCxnSpPr>
          <p:cNvPr id="6" name="Straight Connector 5">
            <a:extLst>
              <a:ext uri="{FF2B5EF4-FFF2-40B4-BE49-F238E27FC236}">
                <a16:creationId xmlns:a16="http://schemas.microsoft.com/office/drawing/2014/main" id="{DC239F8E-9877-E648-B406-21B4B78D157E}"/>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5" name="Picture 4" descr="Table&#10;&#10;Description automatically generated">
            <a:extLst>
              <a:ext uri="{FF2B5EF4-FFF2-40B4-BE49-F238E27FC236}">
                <a16:creationId xmlns:a16="http://schemas.microsoft.com/office/drawing/2014/main" id="{288D2A6E-9830-C14E-90A4-AEB07EEBF5EE}"/>
              </a:ext>
            </a:extLst>
          </p:cNvPr>
          <p:cNvPicPr>
            <a:picLocks noChangeAspect="1"/>
          </p:cNvPicPr>
          <p:nvPr/>
        </p:nvPicPr>
        <p:blipFill>
          <a:blip r:embed="rId3"/>
          <a:stretch>
            <a:fillRect/>
          </a:stretch>
        </p:blipFill>
        <p:spPr>
          <a:xfrm>
            <a:off x="1575816" y="1697423"/>
            <a:ext cx="9040368" cy="4795452"/>
          </a:xfrm>
          <a:prstGeom prst="rect">
            <a:avLst/>
          </a:prstGeom>
        </p:spPr>
      </p:pic>
      <p:sp>
        <p:nvSpPr>
          <p:cNvPr id="7" name="Rectangle 6">
            <a:extLst>
              <a:ext uri="{FF2B5EF4-FFF2-40B4-BE49-F238E27FC236}">
                <a16:creationId xmlns:a16="http://schemas.microsoft.com/office/drawing/2014/main" id="{D9719329-3871-9142-BACE-C5075EFD12AC}"/>
              </a:ext>
            </a:extLst>
          </p:cNvPr>
          <p:cNvSpPr/>
          <p:nvPr/>
        </p:nvSpPr>
        <p:spPr>
          <a:xfrm>
            <a:off x="5646057" y="2191657"/>
            <a:ext cx="4818743" cy="4107543"/>
          </a:xfrm>
          <a:prstGeom prst="rect">
            <a:avLst/>
          </a:prstGeom>
          <a:solidFill>
            <a:srgbClr val="FFFFFF">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F9655FBE-1EBB-FA42-8708-A239C584809D}"/>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88088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D3CC-960E-224C-A5E6-E8ED3B82F58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18879E7-D198-6244-B843-A40AA3685AAA}"/>
              </a:ext>
            </a:extLst>
          </p:cNvPr>
          <p:cNvSpPr>
            <a:spLocks noGrp="1"/>
          </p:cNvSpPr>
          <p:nvPr>
            <p:ph idx="1"/>
          </p:nvPr>
        </p:nvSpPr>
        <p:spPr/>
        <p:txBody>
          <a:bodyPr/>
          <a:lstStyle/>
          <a:p>
            <a:r>
              <a:rPr lang="en-US" dirty="0"/>
              <a:t>Reviews increase demand!</a:t>
            </a:r>
          </a:p>
          <a:p>
            <a:pPr lvl="1"/>
            <a:r>
              <a:rPr lang="en-US" dirty="0"/>
              <a:t>Good reviews better</a:t>
            </a:r>
          </a:p>
          <a:p>
            <a:pPr lvl="1"/>
            <a:r>
              <a:rPr lang="en-US" dirty="0"/>
              <a:t>Bad reviews cancelled out</a:t>
            </a:r>
          </a:p>
          <a:p>
            <a:pPr lvl="1"/>
            <a:endParaRPr lang="en-US" dirty="0"/>
          </a:p>
          <a:p>
            <a:r>
              <a:rPr lang="en-US" dirty="0"/>
              <a:t>Advertising = Neutral Review</a:t>
            </a:r>
          </a:p>
          <a:p>
            <a:pPr lvl="1"/>
            <a:r>
              <a:rPr lang="en-US" dirty="0"/>
              <a:t>Signal to existence, not quality</a:t>
            </a:r>
          </a:p>
          <a:p>
            <a:pPr lvl="1"/>
            <a:endParaRPr lang="en-US" dirty="0"/>
          </a:p>
          <a:p>
            <a:r>
              <a:rPr lang="en-US" dirty="0"/>
              <a:t>Even better results for</a:t>
            </a:r>
          </a:p>
          <a:p>
            <a:pPr lvl="1"/>
            <a:r>
              <a:rPr lang="en-US" dirty="0"/>
              <a:t>Expensive wine</a:t>
            </a:r>
          </a:p>
          <a:p>
            <a:pPr lvl="1"/>
            <a:r>
              <a:rPr lang="en-US" dirty="0"/>
              <a:t>Not in tabloid</a:t>
            </a:r>
          </a:p>
        </p:txBody>
      </p:sp>
      <p:cxnSp>
        <p:nvCxnSpPr>
          <p:cNvPr id="6" name="Straight Connector 5">
            <a:extLst>
              <a:ext uri="{FF2B5EF4-FFF2-40B4-BE49-F238E27FC236}">
                <a16:creationId xmlns:a16="http://schemas.microsoft.com/office/drawing/2014/main" id="{DC239F8E-9877-E648-B406-21B4B78D157E}"/>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F9655FBE-1EBB-FA42-8708-A239C584809D}"/>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39B69CBB-9DD4-1349-AB93-BC520FF83EF5}"/>
              </a:ext>
            </a:extLst>
          </p:cNvPr>
          <p:cNvPicPr>
            <a:picLocks noChangeAspect="1"/>
          </p:cNvPicPr>
          <p:nvPr/>
        </p:nvPicPr>
        <p:blipFill>
          <a:blip r:embed="rId3"/>
          <a:stretch>
            <a:fillRect/>
          </a:stretch>
        </p:blipFill>
        <p:spPr>
          <a:xfrm>
            <a:off x="7575525" y="0"/>
            <a:ext cx="4616475" cy="6858000"/>
          </a:xfrm>
          <a:prstGeom prst="rect">
            <a:avLst/>
          </a:prstGeom>
        </p:spPr>
      </p:pic>
    </p:spTree>
    <p:extLst>
      <p:ext uri="{BB962C8B-B14F-4D97-AF65-F5344CB8AC3E}">
        <p14:creationId xmlns:p14="http://schemas.microsoft.com/office/powerpoint/2010/main" val="94560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D3CC-960E-224C-A5E6-E8ED3B82F586}"/>
              </a:ext>
            </a:extLst>
          </p:cNvPr>
          <p:cNvSpPr>
            <a:spLocks noGrp="1"/>
          </p:cNvSpPr>
          <p:nvPr>
            <p:ph type="title"/>
          </p:nvPr>
        </p:nvSpPr>
        <p:spPr/>
        <p:txBody>
          <a:bodyPr/>
          <a:lstStyle/>
          <a:p>
            <a:r>
              <a:rPr lang="en-US" dirty="0"/>
              <a:t>Caveats and Further Research</a:t>
            </a:r>
          </a:p>
        </p:txBody>
      </p:sp>
      <p:sp>
        <p:nvSpPr>
          <p:cNvPr id="3" name="Content Placeholder 2">
            <a:extLst>
              <a:ext uri="{FF2B5EF4-FFF2-40B4-BE49-F238E27FC236}">
                <a16:creationId xmlns:a16="http://schemas.microsoft.com/office/drawing/2014/main" id="{618879E7-D198-6244-B843-A40AA3685AAA}"/>
              </a:ext>
            </a:extLst>
          </p:cNvPr>
          <p:cNvSpPr>
            <a:spLocks noGrp="1"/>
          </p:cNvSpPr>
          <p:nvPr>
            <p:ph idx="1"/>
          </p:nvPr>
        </p:nvSpPr>
        <p:spPr/>
        <p:txBody>
          <a:bodyPr/>
          <a:lstStyle/>
          <a:p>
            <a:r>
              <a:rPr lang="en-US" dirty="0"/>
              <a:t>Validity in other countries</a:t>
            </a:r>
          </a:p>
          <a:p>
            <a:endParaRPr lang="en-US" dirty="0"/>
          </a:p>
          <a:p>
            <a:r>
              <a:rPr lang="en-US" dirty="0"/>
              <a:t>Heterogeneous effects – need consumer level data</a:t>
            </a:r>
          </a:p>
        </p:txBody>
      </p:sp>
      <p:cxnSp>
        <p:nvCxnSpPr>
          <p:cNvPr id="6" name="Straight Connector 5">
            <a:extLst>
              <a:ext uri="{FF2B5EF4-FFF2-40B4-BE49-F238E27FC236}">
                <a16:creationId xmlns:a16="http://schemas.microsoft.com/office/drawing/2014/main" id="{DC239F8E-9877-E648-B406-21B4B78D157E}"/>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F9655FBE-1EBB-FA42-8708-A239C584809D}"/>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6223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C85BFB6A-A123-724D-8696-7BE5FF137D9A}"/>
              </a:ext>
            </a:extLst>
          </p:cNvPr>
          <p:cNvPicPr>
            <a:picLocks noChangeAspect="1"/>
          </p:cNvPicPr>
          <p:nvPr/>
        </p:nvPicPr>
        <p:blipFill rotWithShape="1">
          <a:blip r:embed="rId2"/>
          <a:srcRect t="1574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43D5C5BA-4AED-AF4F-9713-C6E7631823C6}"/>
              </a:ext>
            </a:extLst>
          </p:cNvPr>
          <p:cNvSpPr txBox="1"/>
          <p:nvPr/>
        </p:nvSpPr>
        <p:spPr>
          <a:xfrm>
            <a:off x="6670431" y="5205046"/>
            <a:ext cx="5275385" cy="1015663"/>
          </a:xfrm>
          <a:prstGeom prst="rect">
            <a:avLst/>
          </a:prstGeom>
          <a:noFill/>
        </p:spPr>
        <p:txBody>
          <a:bodyPr wrap="square" rtlCol="0">
            <a:spAutoFit/>
          </a:bodyPr>
          <a:lstStyle/>
          <a:p>
            <a:pPr algn="r"/>
            <a:r>
              <a:rPr lang="en-US" sz="6000" b="1" dirty="0">
                <a:solidFill>
                  <a:schemeClr val="bg1"/>
                </a:solidFill>
              </a:rPr>
              <a:t>Questions?</a:t>
            </a:r>
          </a:p>
        </p:txBody>
      </p:sp>
    </p:spTree>
    <p:extLst>
      <p:ext uri="{BB962C8B-B14F-4D97-AF65-F5344CB8AC3E}">
        <p14:creationId xmlns:p14="http://schemas.microsoft.com/office/powerpoint/2010/main" val="718655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A9F19-DCD7-CE42-AC2F-12DD592D6347}"/>
              </a:ext>
            </a:extLst>
          </p:cNvPr>
          <p:cNvSpPr>
            <a:spLocks noGrp="1"/>
          </p:cNvSpPr>
          <p:nvPr>
            <p:ph type="title"/>
          </p:nvPr>
        </p:nvSpPr>
        <p:spPr/>
        <p:txBody>
          <a:bodyPr/>
          <a:lstStyle/>
          <a:p>
            <a:r>
              <a:rPr lang="en-US" dirty="0"/>
              <a:t>Citations for Pictures</a:t>
            </a:r>
          </a:p>
        </p:txBody>
      </p:sp>
      <p:sp>
        <p:nvSpPr>
          <p:cNvPr id="3" name="Content Placeholder 2">
            <a:extLst>
              <a:ext uri="{FF2B5EF4-FFF2-40B4-BE49-F238E27FC236}">
                <a16:creationId xmlns:a16="http://schemas.microsoft.com/office/drawing/2014/main" id="{9410645D-12F3-3C43-BB11-3F1999232420}"/>
              </a:ext>
            </a:extLst>
          </p:cNvPr>
          <p:cNvSpPr>
            <a:spLocks noGrp="1"/>
          </p:cNvSpPr>
          <p:nvPr>
            <p:ph idx="1"/>
          </p:nvPr>
        </p:nvSpPr>
        <p:spPr/>
        <p:txBody>
          <a:bodyPr>
            <a:normAutofit/>
          </a:bodyPr>
          <a:lstStyle/>
          <a:p>
            <a:r>
              <a:rPr lang="en-US" sz="900" dirty="0">
                <a:hlinkClick r:id="rId2"/>
              </a:rPr>
              <a:t>https://www.google.com/url?sa=i&amp;url=https%3A%2F%2Fwww.pinterest.fr%2Fpin%2F547117054708244296%2F&amp;psig=AOvVaw0Ov01mptD8gHBvwbJx1Qqk&amp;ust=1603902154797000&amp;source=images&amp;cd=vfe&amp;ved=0CAIQjRxqFwoTCNiIyamX1ewCFQAAAAAdAAAAABAD</a:t>
            </a:r>
            <a:endParaRPr lang="en-US" sz="900" dirty="0"/>
          </a:p>
          <a:p>
            <a:r>
              <a:rPr lang="en-US" sz="900" dirty="0">
                <a:hlinkClick r:id="rId3"/>
              </a:rPr>
              <a:t>https://www.google.com/url?sa=i&amp;url=http%3A%2F%2Falmazagrocerybz.com%2Fproduct%2Fbarefoot-pinot-grigio-wine-750ml%2F&amp;psig=AOvVaw1ji1090-ahUtc9poRs2tUk&amp;ust=1604369887823000&amp;source=images&amp;cd=vfe&amp;ved=0CAIQjRxqFwoTCIDmkd_l4uwCFQAAAAAdAAAAABAD</a:t>
            </a:r>
            <a:endParaRPr lang="en-US" sz="900" dirty="0"/>
          </a:p>
          <a:p>
            <a:r>
              <a:rPr lang="en-US" sz="900" dirty="0"/>
              <a:t>https://</a:t>
            </a:r>
            <a:r>
              <a:rPr lang="en-US" sz="900" dirty="0" err="1"/>
              <a:t>www.google.com</a:t>
            </a:r>
            <a:r>
              <a:rPr lang="en-US" sz="900" dirty="0"/>
              <a:t>/</a:t>
            </a:r>
            <a:r>
              <a:rPr lang="en-US" sz="900" dirty="0" err="1"/>
              <a:t>url?sa</a:t>
            </a:r>
            <a:r>
              <a:rPr lang="en-US" sz="900" dirty="0"/>
              <a:t>=</a:t>
            </a:r>
            <a:r>
              <a:rPr lang="en-US" sz="900" dirty="0" err="1"/>
              <a:t>i&amp;url</a:t>
            </a:r>
            <a:r>
              <a:rPr lang="en-US" sz="900" dirty="0"/>
              <a:t>=https%3A%2F%2Fwww.kroger.com%2Fp%2Fbarefoot-on-tap-pinot-grigio-white-wine-box%2F0008500002295&amp;psig=AOvVaw0RdlfbfGrGmteApOwtqMOE&amp;ust=1604369932650000&amp;source=</a:t>
            </a:r>
            <a:r>
              <a:rPr lang="en-US" sz="900" dirty="0" err="1"/>
              <a:t>images&amp;cd</a:t>
            </a:r>
            <a:r>
              <a:rPr lang="en-US" sz="900" dirty="0"/>
              <a:t>=</a:t>
            </a:r>
            <a:r>
              <a:rPr lang="en-US" sz="900" dirty="0" err="1"/>
              <a:t>vfe&amp;ved</a:t>
            </a:r>
            <a:r>
              <a:rPr lang="en-US" sz="900" dirty="0"/>
              <a:t>=0CAIQjRxqFwoTCOipwvLl4uwCFQAAAAAdAAAAABAD</a:t>
            </a:r>
          </a:p>
          <a:p>
            <a:endParaRPr lang="en-US" sz="900" dirty="0"/>
          </a:p>
        </p:txBody>
      </p:sp>
    </p:spTree>
    <p:extLst>
      <p:ext uri="{BB962C8B-B14F-4D97-AF65-F5344CB8AC3E}">
        <p14:creationId xmlns:p14="http://schemas.microsoft.com/office/powerpoint/2010/main" val="1517918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F6F7479-4962-4C42-9E4C-C57510156DB6}"/>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kern="1200" dirty="0">
                <a:solidFill>
                  <a:schemeClr val="tx1"/>
                </a:solidFill>
                <a:latin typeface="+mj-lt"/>
                <a:ea typeface="+mj-ea"/>
                <a:cs typeface="+mj-cs"/>
              </a:rPr>
              <a:t>Outline</a:t>
            </a:r>
            <a:endParaRPr lang="en-US" sz="5200" kern="1200" dirty="0">
              <a:solidFill>
                <a:schemeClr val="tx1"/>
              </a:solidFill>
              <a:latin typeface="+mj-lt"/>
              <a:ea typeface="+mj-ea"/>
              <a:cs typeface="+mj-cs"/>
            </a:endParaRPr>
          </a:p>
        </p:txBody>
      </p:sp>
      <p:graphicFrame>
        <p:nvGraphicFramePr>
          <p:cNvPr id="16" name="Content Placeholder 2">
            <a:extLst>
              <a:ext uri="{FF2B5EF4-FFF2-40B4-BE49-F238E27FC236}">
                <a16:creationId xmlns:a16="http://schemas.microsoft.com/office/drawing/2014/main" id="{D74C4623-32A9-4752-85F3-13F44D7168EC}"/>
              </a:ext>
            </a:extLst>
          </p:cNvPr>
          <p:cNvGraphicFramePr>
            <a:graphicFrameLocks noGrp="1"/>
          </p:cNvGraphicFramePr>
          <p:nvPr>
            <p:ph sz="half" idx="1"/>
            <p:extLst>
              <p:ext uri="{D42A27DB-BD31-4B8C-83A1-F6EECF244321}">
                <p14:modId xmlns:p14="http://schemas.microsoft.com/office/powerpoint/2010/main" val="2138645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8" name="Straight Connector 17">
            <a:extLst>
              <a:ext uri="{FF2B5EF4-FFF2-40B4-BE49-F238E27FC236}">
                <a16:creationId xmlns:a16="http://schemas.microsoft.com/office/drawing/2014/main" id="{F995ECEF-E7BE-8843-9D90-86D007D018E1}"/>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4391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outdoor, grass, field&#10;&#10;Description automatically generated">
            <a:extLst>
              <a:ext uri="{FF2B5EF4-FFF2-40B4-BE49-F238E27FC236}">
                <a16:creationId xmlns:a16="http://schemas.microsoft.com/office/drawing/2014/main" id="{635FCA30-8DC7-8A48-B558-16AFE3513A31}"/>
              </a:ext>
            </a:extLst>
          </p:cNvPr>
          <p:cNvPicPr>
            <a:picLocks noChangeAspect="1"/>
          </p:cNvPicPr>
          <p:nvPr/>
        </p:nvPicPr>
        <p:blipFill rotWithShape="1">
          <a:blip r:embed="rId2"/>
          <a:srcRect t="15414"/>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0E4AA-73D7-E54A-97C7-11FA9BF68ECE}"/>
              </a:ext>
            </a:extLst>
          </p:cNvPr>
          <p:cNvSpPr>
            <a:spLocks noGrp="1"/>
          </p:cNvSpPr>
          <p:nvPr>
            <p:ph type="title"/>
          </p:nvPr>
        </p:nvSpPr>
        <p:spPr>
          <a:xfrm>
            <a:off x="4179969" y="2671646"/>
            <a:ext cx="3825965" cy="151470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600" dirty="0">
                <a:solidFill>
                  <a:srgbClr val="FFFFFF"/>
                </a:solidFill>
              </a:rPr>
              <a:t>Data</a:t>
            </a:r>
            <a:endParaRPr lang="en-US" dirty="0">
              <a:solidFill>
                <a:srgbClr val="FFFFFF"/>
              </a:solidFill>
            </a:endParaRPr>
          </a:p>
        </p:txBody>
      </p:sp>
    </p:spTree>
    <p:extLst>
      <p:ext uri="{BB962C8B-B14F-4D97-AF65-F5344CB8AC3E}">
        <p14:creationId xmlns:p14="http://schemas.microsoft.com/office/powerpoint/2010/main" val="208735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Graphical user interface, text, application&#10;&#10;Description automatically generated">
            <a:extLst>
              <a:ext uri="{FF2B5EF4-FFF2-40B4-BE49-F238E27FC236}">
                <a16:creationId xmlns:a16="http://schemas.microsoft.com/office/drawing/2014/main" id="{261E4ED9-BF33-6848-BD75-D5D21429D245}"/>
              </a:ext>
            </a:extLst>
          </p:cNvPr>
          <p:cNvPicPr>
            <a:picLocks noChangeAspect="1"/>
          </p:cNvPicPr>
          <p:nvPr/>
        </p:nvPicPr>
        <p:blipFill>
          <a:blip r:embed="rId3"/>
          <a:stretch>
            <a:fillRect/>
          </a:stretch>
        </p:blipFill>
        <p:spPr>
          <a:xfrm>
            <a:off x="0" y="173514"/>
            <a:ext cx="12192000" cy="6510972"/>
          </a:xfrm>
          <a:prstGeom prst="rect">
            <a:avLst/>
          </a:prstGeom>
        </p:spPr>
      </p:pic>
    </p:spTree>
    <p:extLst>
      <p:ext uri="{BB962C8B-B14F-4D97-AF65-F5344CB8AC3E}">
        <p14:creationId xmlns:p14="http://schemas.microsoft.com/office/powerpoint/2010/main" val="4173393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828-5552-1244-814D-2BBEBF291319}"/>
              </a:ext>
            </a:extLst>
          </p:cNvPr>
          <p:cNvSpPr>
            <a:spLocks noGrp="1"/>
          </p:cNvSpPr>
          <p:nvPr>
            <p:ph type="title"/>
          </p:nvPr>
        </p:nvSpPr>
        <p:spPr/>
        <p:txBody>
          <a:bodyPr/>
          <a:lstStyle/>
          <a:p>
            <a:r>
              <a:rPr lang="en-US" dirty="0"/>
              <a:t>Data - Wine</a:t>
            </a:r>
          </a:p>
        </p:txBody>
      </p:sp>
      <p:pic>
        <p:nvPicPr>
          <p:cNvPr id="2052" name="Picture 4" descr="Kroger - Barefoot On Tap Pinot Grigio White Wine Box, 3 L">
            <a:extLst>
              <a:ext uri="{FF2B5EF4-FFF2-40B4-BE49-F238E27FC236}">
                <a16:creationId xmlns:a16="http://schemas.microsoft.com/office/drawing/2014/main" id="{342DCD36-77DF-1C46-90A8-B081E8938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291" y="1266645"/>
            <a:ext cx="4324709" cy="43247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arefoot Pinot Grigio Wine 750ml – Almaza Grocery Store">
            <a:extLst>
              <a:ext uri="{FF2B5EF4-FFF2-40B4-BE49-F238E27FC236}">
                <a16:creationId xmlns:a16="http://schemas.microsoft.com/office/drawing/2014/main" id="{C8F12768-0E52-4148-872A-5673F52CA8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76" r="21329"/>
          <a:stretch/>
        </p:blipFill>
        <p:spPr bwMode="auto">
          <a:xfrm>
            <a:off x="5911970" y="365125"/>
            <a:ext cx="3082506" cy="539888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F82B9DF-22CC-0145-882F-FA855119EB83}"/>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48C97C76-D083-4B42-892C-1D355A62E245}"/>
              </a:ext>
            </a:extLst>
          </p:cNvPr>
          <p:cNvSpPr>
            <a:spLocks noGrp="1"/>
          </p:cNvSpPr>
          <p:nvPr>
            <p:ph idx="1"/>
          </p:nvPr>
        </p:nvSpPr>
        <p:spPr>
          <a:xfrm>
            <a:off x="838200" y="1825625"/>
            <a:ext cx="5925457" cy="4351338"/>
          </a:xfrm>
        </p:spPr>
        <p:txBody>
          <a:bodyPr/>
          <a:lstStyle/>
          <a:p>
            <a:r>
              <a:rPr lang="en-US" dirty="0"/>
              <a:t>Red, White, Sparking</a:t>
            </a:r>
          </a:p>
          <a:p>
            <a:r>
              <a:rPr lang="en-US" dirty="0"/>
              <a:t>750ml bottles or 3-liter bag-in-box</a:t>
            </a:r>
          </a:p>
          <a:p>
            <a:r>
              <a:rPr lang="en-US" dirty="0"/>
              <a:t>Sold in at least 77% of stores</a:t>
            </a:r>
          </a:p>
          <a:p>
            <a:r>
              <a:rPr lang="en-US" dirty="0"/>
              <a:t>One wine is specifically</a:t>
            </a:r>
          </a:p>
          <a:p>
            <a:pPr lvl="1"/>
            <a:r>
              <a:rPr lang="en-US" dirty="0"/>
              <a:t>Color, Size, Vintage, Reserve, etc.</a:t>
            </a:r>
          </a:p>
          <a:p>
            <a:pPr lvl="1"/>
            <a:endParaRPr lang="en-US" dirty="0"/>
          </a:p>
        </p:txBody>
      </p:sp>
    </p:spTree>
    <p:extLst>
      <p:ext uri="{BB962C8B-B14F-4D97-AF65-F5344CB8AC3E}">
        <p14:creationId xmlns:p14="http://schemas.microsoft.com/office/powerpoint/2010/main" val="66020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2828-5552-1244-814D-2BBEBF291319}"/>
              </a:ext>
            </a:extLst>
          </p:cNvPr>
          <p:cNvSpPr>
            <a:spLocks noGrp="1"/>
          </p:cNvSpPr>
          <p:nvPr>
            <p:ph type="title"/>
          </p:nvPr>
        </p:nvSpPr>
        <p:spPr/>
        <p:txBody>
          <a:bodyPr/>
          <a:lstStyle/>
          <a:p>
            <a:r>
              <a:rPr lang="en-US" dirty="0"/>
              <a:t>Data – Reviews</a:t>
            </a:r>
          </a:p>
        </p:txBody>
      </p:sp>
      <p:sp>
        <p:nvSpPr>
          <p:cNvPr id="3" name="Content Placeholder 2">
            <a:extLst>
              <a:ext uri="{FF2B5EF4-FFF2-40B4-BE49-F238E27FC236}">
                <a16:creationId xmlns:a16="http://schemas.microsoft.com/office/drawing/2014/main" id="{48C97C76-D083-4B42-892C-1D355A62E245}"/>
              </a:ext>
            </a:extLst>
          </p:cNvPr>
          <p:cNvSpPr>
            <a:spLocks noGrp="1"/>
          </p:cNvSpPr>
          <p:nvPr>
            <p:ph idx="1"/>
          </p:nvPr>
        </p:nvSpPr>
        <p:spPr>
          <a:xfrm>
            <a:off x="838201" y="1825625"/>
            <a:ext cx="4919132" cy="4351338"/>
          </a:xfrm>
        </p:spPr>
        <p:txBody>
          <a:bodyPr/>
          <a:lstStyle/>
          <a:p>
            <a:r>
              <a:rPr lang="en-US" dirty="0"/>
              <a:t>Six major Swedish print media</a:t>
            </a:r>
          </a:p>
          <a:p>
            <a:r>
              <a:rPr lang="en-US" dirty="0"/>
              <a:t>Targeted to general consumer</a:t>
            </a:r>
          </a:p>
          <a:p>
            <a:r>
              <a:rPr lang="en-US" dirty="0"/>
              <a:t>0-10 scale</a:t>
            </a:r>
          </a:p>
          <a:p>
            <a:r>
              <a:rPr lang="en-US" dirty="0"/>
              <a:t>Wine tasting issue of </a:t>
            </a:r>
            <a:r>
              <a:rPr lang="en-US" i="1" dirty="0" err="1"/>
              <a:t>AoM</a:t>
            </a:r>
            <a:r>
              <a:rPr lang="en-US" dirty="0"/>
              <a:t> in October</a:t>
            </a:r>
          </a:p>
        </p:txBody>
      </p:sp>
      <p:cxnSp>
        <p:nvCxnSpPr>
          <p:cNvPr id="5" name="Straight Connector 4">
            <a:extLst>
              <a:ext uri="{FF2B5EF4-FFF2-40B4-BE49-F238E27FC236}">
                <a16:creationId xmlns:a16="http://schemas.microsoft.com/office/drawing/2014/main" id="{4F82B9DF-22CC-0145-882F-FA855119EB83}"/>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9EAE4928-C2AB-FB4D-9179-16A6B4A2DD4B}"/>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pic>
        <p:nvPicPr>
          <p:cNvPr id="6" name="Picture 5" descr="Chart&#10;&#10;Description automatically generated">
            <a:extLst>
              <a:ext uri="{FF2B5EF4-FFF2-40B4-BE49-F238E27FC236}">
                <a16:creationId xmlns:a16="http://schemas.microsoft.com/office/drawing/2014/main" id="{3ED7C4BC-08A8-564A-B731-4972BCA2B7F7}"/>
              </a:ext>
            </a:extLst>
          </p:cNvPr>
          <p:cNvPicPr>
            <a:picLocks noChangeAspect="1"/>
          </p:cNvPicPr>
          <p:nvPr/>
        </p:nvPicPr>
        <p:blipFill>
          <a:blip r:embed="rId3"/>
          <a:stretch>
            <a:fillRect/>
          </a:stretch>
        </p:blipFill>
        <p:spPr>
          <a:xfrm>
            <a:off x="5757333" y="1017323"/>
            <a:ext cx="6310164" cy="4823353"/>
          </a:xfrm>
          <a:prstGeom prst="rect">
            <a:avLst/>
          </a:prstGeom>
        </p:spPr>
      </p:pic>
    </p:spTree>
    <p:extLst>
      <p:ext uri="{BB962C8B-B14F-4D97-AF65-F5344CB8AC3E}">
        <p14:creationId xmlns:p14="http://schemas.microsoft.com/office/powerpoint/2010/main" val="108625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3AA77C-7FE0-4749-949B-FDAE0C3785A3}"/>
              </a:ext>
            </a:extLst>
          </p:cNvPr>
          <p:cNvPicPr>
            <a:picLocks noChangeAspect="1"/>
          </p:cNvPicPr>
          <p:nvPr/>
        </p:nvPicPr>
        <p:blipFill rotWithShape="1">
          <a:blip r:embed="rId2"/>
          <a:srcRect b="8907"/>
          <a:stretch/>
        </p:blipFill>
        <p:spPr>
          <a:xfrm>
            <a:off x="-3048" y="0"/>
            <a:ext cx="12191999" cy="6857990"/>
          </a:xfrm>
          <a:prstGeom prst="rect">
            <a:avLst/>
          </a:prstGeom>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49E7E97-8D39-0D4A-9689-465914A2002B}"/>
              </a:ext>
            </a:extLst>
          </p:cNvPr>
          <p:cNvSpPr>
            <a:spLocks noGrp="1"/>
          </p:cNvSpPr>
          <p:nvPr>
            <p:ph type="title"/>
          </p:nvPr>
        </p:nvSpPr>
        <p:spPr>
          <a:xfrm>
            <a:off x="2357046" y="3184383"/>
            <a:ext cx="7471809" cy="120858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dirty="0">
                <a:solidFill>
                  <a:srgbClr val="FFFFFF"/>
                </a:solidFill>
              </a:rPr>
              <a:t>Empirical Strategy</a:t>
            </a:r>
          </a:p>
        </p:txBody>
      </p:sp>
    </p:spTree>
    <p:extLst>
      <p:ext uri="{BB962C8B-B14F-4D97-AF65-F5344CB8AC3E}">
        <p14:creationId xmlns:p14="http://schemas.microsoft.com/office/powerpoint/2010/main" val="204008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E93D-AF6A-B34A-98F9-80AB5904AD67}"/>
              </a:ext>
            </a:extLst>
          </p:cNvPr>
          <p:cNvSpPr>
            <a:spLocks noGrp="1"/>
          </p:cNvSpPr>
          <p:nvPr>
            <p:ph type="title"/>
          </p:nvPr>
        </p:nvSpPr>
        <p:spPr/>
        <p:txBody>
          <a:bodyPr/>
          <a:lstStyle/>
          <a:p>
            <a:r>
              <a:rPr lang="en-US" dirty="0"/>
              <a:t>Empirical Strategy</a:t>
            </a:r>
          </a:p>
        </p:txBody>
      </p:sp>
      <p:sp>
        <p:nvSpPr>
          <p:cNvPr id="3" name="Content Placeholder 2">
            <a:extLst>
              <a:ext uri="{FF2B5EF4-FFF2-40B4-BE49-F238E27FC236}">
                <a16:creationId xmlns:a16="http://schemas.microsoft.com/office/drawing/2014/main" id="{B3661AAF-42E4-B342-82F7-D3457F54AA93}"/>
              </a:ext>
            </a:extLst>
          </p:cNvPr>
          <p:cNvSpPr>
            <a:spLocks noGrp="1"/>
          </p:cNvSpPr>
          <p:nvPr>
            <p:ph idx="1"/>
          </p:nvPr>
        </p:nvSpPr>
        <p:spPr>
          <a:xfrm>
            <a:off x="838200" y="4585855"/>
            <a:ext cx="10515600" cy="1591107"/>
          </a:xfrm>
        </p:spPr>
        <p:txBody>
          <a:bodyPr>
            <a:normAutofit/>
          </a:bodyPr>
          <a:lstStyle/>
          <a:p>
            <a:r>
              <a:rPr lang="en-US" sz="1800" dirty="0" err="1"/>
              <a:t>i</a:t>
            </a:r>
            <a:r>
              <a:rPr lang="en-US" sz="1800" dirty="0"/>
              <a:t> = wine</a:t>
            </a:r>
          </a:p>
          <a:p>
            <a:r>
              <a:rPr lang="en-US" sz="1800" dirty="0"/>
              <a:t>j = vintage and price</a:t>
            </a:r>
          </a:p>
          <a:p>
            <a:r>
              <a:rPr lang="en-US" sz="1800" dirty="0"/>
              <a:t>k = segment (red, white, sparkling)</a:t>
            </a:r>
          </a:p>
          <a:p>
            <a:r>
              <a:rPr lang="en-US" sz="1800" dirty="0"/>
              <a:t>t = week</a:t>
            </a:r>
          </a:p>
        </p:txBody>
      </p:sp>
      <p:cxnSp>
        <p:nvCxnSpPr>
          <p:cNvPr id="4" name="Straight Connector 3">
            <a:extLst>
              <a:ext uri="{FF2B5EF4-FFF2-40B4-BE49-F238E27FC236}">
                <a16:creationId xmlns:a16="http://schemas.microsoft.com/office/drawing/2014/main" id="{4B5BC828-AC1D-784B-B14E-4BB57C8632E0}"/>
              </a:ext>
            </a:extLst>
          </p:cNvPr>
          <p:cNvCxnSpPr/>
          <p:nvPr/>
        </p:nvCxnSpPr>
        <p:spPr>
          <a:xfrm>
            <a:off x="838200" y="1473200"/>
            <a:ext cx="4919133" cy="0"/>
          </a:xfrm>
          <a:prstGeom prst="line">
            <a:avLst/>
          </a:prstGeom>
          <a:ln w="47625"/>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45194D-1230-D94D-8A53-16CE78BBFF61}"/>
                  </a:ext>
                </a:extLst>
              </p:cNvPr>
              <p:cNvSpPr txBox="1"/>
              <p:nvPr/>
            </p:nvSpPr>
            <p:spPr>
              <a:xfrm>
                <a:off x="627051" y="2125549"/>
                <a:ext cx="10937897" cy="86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ln</m:t>
                          </m:r>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𝑖𝑗𝑘𝑡</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 </m:t>
                              </m:r>
                            </m:e>
                          </m:nary>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𝑙</m:t>
                              </m:r>
                              <m:r>
                                <a:rPr lang="en-US" sz="2000" b="0" i="1" smtClean="0">
                                  <a:latin typeface="Cambria Math" panose="02040503050406030204" pitchFamily="18" charset="0"/>
                                </a:rPr>
                                <m:t>=−4</m:t>
                              </m:r>
                            </m:sub>
                            <m:sup>
                              <m:r>
                                <a:rPr lang="en-US" sz="2000" b="0" i="1" smtClean="0">
                                  <a:latin typeface="Cambria Math" panose="02040503050406030204" pitchFamily="18" charset="0"/>
                                </a:rPr>
                                <m:t>25</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𝑅</m:t>
                                  </m:r>
                                </m:e>
                                <m:sub>
                                  <m:r>
                                    <a:rPr lang="en-US" sz="2000" b="0" i="1" smtClean="0">
                                      <a:latin typeface="Cambria Math" panose="02040503050406030204" pitchFamily="18" charset="0"/>
                                    </a:rPr>
                                    <m:t>𝑖𝑡</m:t>
                                  </m:r>
                                  <m:r>
                                    <a:rPr lang="en-US" sz="2000" b="0" i="1" smtClean="0">
                                      <a:latin typeface="Cambria Math" panose="02040503050406030204" pitchFamily="18" charset="0"/>
                                    </a:rPr>
                                    <m:t>−</m:t>
                                  </m:r>
                                  <m:r>
                                    <a:rPr lang="en-US" sz="2000" b="0" i="1" smtClean="0">
                                      <a:latin typeface="Cambria Math" panose="02040503050406030204" pitchFamily="18" charset="0"/>
                                    </a:rPr>
                                    <m:t>𝑙</m:t>
                                  </m:r>
                                </m:sub>
                                <m:sup>
                                  <m:r>
                                    <a:rPr lang="en-US" sz="2000" b="0" i="1" smtClean="0">
                                      <a:latin typeface="Cambria Math" panose="02040503050406030204" pitchFamily="18" charset="0"/>
                                    </a:rPr>
                                    <m:t>𝑔𝑜𝑜𝑑</m:t>
                                  </m:r>
                                </m:sup>
                              </m:sSubSup>
                              <m:r>
                                <a:rPr lang="en-US" sz="2000" b="0" i="1" smtClean="0">
                                  <a:latin typeface="Cambria Math" panose="02040503050406030204" pitchFamily="18" charset="0"/>
                                </a:rPr>
                                <m:t>+ </m:t>
                              </m:r>
                            </m:e>
                          </m:nary>
                        </m:e>
                      </m:func>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r>
                                <a:rPr lang="en-US" sz="2000" b="0" i="1" smtClean="0">
                                  <a:latin typeface="Cambria Math" panose="02040503050406030204" pitchFamily="18" charset="0"/>
                                </a:rPr>
                                <m:t>𝑏𝑎𝑑</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𝑙</m:t>
                              </m:r>
                              <m:r>
                                <a:rPr lang="en-US" sz="2000" i="1">
                                  <a:latin typeface="Cambria Math" panose="02040503050406030204" pitchFamily="18" charset="0"/>
                                </a:rPr>
                                <m:t>=−4</m:t>
                              </m:r>
                            </m:sub>
                            <m:sup>
                              <m:r>
                                <a:rPr lang="en-US" sz="2000" i="1">
                                  <a:latin typeface="Cambria Math" panose="02040503050406030204" pitchFamily="18" charset="0"/>
                                </a:rPr>
                                <m:t>25</m:t>
                              </m:r>
                            </m:sup>
                            <m:e>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𝛾</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𝑙</m:t>
                                  </m:r>
                                </m:sub>
                                <m:sup/>
                              </m:sSubSup>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𝐴𝐷𝑉𝐸𝑅𝑇</m:t>
                                  </m:r>
                                </m:e>
                                <m:sub>
                                  <m:r>
                                    <a:rPr lang="en-US" sz="2000" i="1">
                                      <a:latin typeface="Cambria Math" panose="02040503050406030204" pitchFamily="18" charset="0"/>
                                    </a:rPr>
                                    <m:t>𝑖𝑡</m:t>
                                  </m:r>
                                  <m:r>
                                    <a:rPr lang="en-US" sz="2000" i="1">
                                      <a:latin typeface="Cambria Math" panose="02040503050406030204" pitchFamily="18" charset="0"/>
                                    </a:rPr>
                                    <m:t>−</m:t>
                                  </m:r>
                                  <m:r>
                                    <a:rPr lang="en-US" sz="2000" i="1">
                                      <a:latin typeface="Cambria Math" panose="02040503050406030204" pitchFamily="18" charset="0"/>
                                    </a:rPr>
                                    <m:t>𝑙</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𝑘𝑡</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𝜂</m:t>
                                  </m:r>
                                </m:e>
                                <m:sub>
                                  <m:r>
                                    <a:rPr lang="en-US" sz="2000" b="0" i="1" smtClean="0">
                                      <a:latin typeface="Cambria Math" panose="02040503050406030204" pitchFamily="18" charset="0"/>
                                    </a:rPr>
                                    <m:t>𝑖𝑗𝑘𝑡</m:t>
                                  </m:r>
                                </m:sub>
                              </m:sSub>
                            </m:e>
                          </m:nary>
                        </m:e>
                      </m:nary>
                    </m:oMath>
                  </m:oMathPara>
                </a14:m>
                <a:endParaRPr lang="en-US" sz="2000" dirty="0"/>
              </a:p>
            </p:txBody>
          </p:sp>
        </mc:Choice>
        <mc:Fallback xmlns="">
          <p:sp>
            <p:nvSpPr>
              <p:cNvPr id="5" name="TextBox 4">
                <a:extLst>
                  <a:ext uri="{FF2B5EF4-FFF2-40B4-BE49-F238E27FC236}">
                    <a16:creationId xmlns:a16="http://schemas.microsoft.com/office/drawing/2014/main" id="{8445194D-1230-D94D-8A53-16CE78BBFF61}"/>
                  </a:ext>
                </a:extLst>
              </p:cNvPr>
              <p:cNvSpPr txBox="1">
                <a:spLocks noRot="1" noChangeAspect="1" noMove="1" noResize="1" noEditPoints="1" noAdjustHandles="1" noChangeArrowheads="1" noChangeShapeType="1" noTextEdit="1"/>
              </p:cNvSpPr>
              <p:nvPr/>
            </p:nvSpPr>
            <p:spPr>
              <a:xfrm>
                <a:off x="627051" y="2125549"/>
                <a:ext cx="10937897" cy="869725"/>
              </a:xfrm>
              <a:prstGeom prst="rect">
                <a:avLst/>
              </a:prstGeom>
              <a:blipFill>
                <a:blip r:embed="rId3"/>
                <a:stretch>
                  <a:fillRect l="-812" t="-113043" r="-2320" b="-173913"/>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48AE8FC4-281E-6444-8FCF-BDF4630B733E}"/>
              </a:ext>
            </a:extLst>
          </p:cNvPr>
          <p:cNvCxnSpPr>
            <a:cxnSpLocks/>
          </p:cNvCxnSpPr>
          <p:nvPr/>
        </p:nvCxnSpPr>
        <p:spPr>
          <a:xfrm>
            <a:off x="838200" y="1473200"/>
            <a:ext cx="5715000" cy="0"/>
          </a:xfrm>
          <a:prstGeom prst="line">
            <a:avLst/>
          </a:prstGeom>
          <a:ln w="476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8600752"/>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981</Words>
  <Application>Microsoft Macintosh PowerPoint</Application>
  <PresentationFormat>Widescreen</PresentationFormat>
  <Paragraphs>165</Paragraphs>
  <Slides>29</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Bookman Old Style</vt:lpstr>
      <vt:lpstr>Calibri</vt:lpstr>
      <vt:lpstr>Cambria Math</vt:lpstr>
      <vt:lpstr>Century Schoolbook</vt:lpstr>
      <vt:lpstr>Office Theme</vt:lpstr>
      <vt:lpstr>PowerPoint Presentation</vt:lpstr>
      <vt:lpstr>Motivation</vt:lpstr>
      <vt:lpstr>Outline</vt:lpstr>
      <vt:lpstr>Data</vt:lpstr>
      <vt:lpstr>PowerPoint Presentation</vt:lpstr>
      <vt:lpstr>Data - Wine</vt:lpstr>
      <vt:lpstr>Data – Reviews</vt:lpstr>
      <vt:lpstr>Empirical Strategy</vt:lpstr>
      <vt:lpstr>Empirical Strategy</vt:lpstr>
      <vt:lpstr>Empirical Strategy</vt:lpstr>
      <vt:lpstr>Empirical Strategy</vt:lpstr>
      <vt:lpstr>Empirical Strategy</vt:lpstr>
      <vt:lpstr>Empirical Strategy</vt:lpstr>
      <vt:lpstr>Empirical Strategy</vt:lpstr>
      <vt:lpstr>Empirical Strategy</vt:lpstr>
      <vt:lpstr>Empirical Strategy</vt:lpstr>
      <vt:lpstr>Empirical Strategy</vt:lpstr>
      <vt:lpstr>Results</vt:lpstr>
      <vt:lpstr>Results</vt:lpstr>
      <vt:lpstr>Results</vt:lpstr>
      <vt:lpstr>Results</vt:lpstr>
      <vt:lpstr>Results </vt:lpstr>
      <vt:lpstr>What else might influence demand?</vt:lpstr>
      <vt:lpstr>Results </vt:lpstr>
      <vt:lpstr>Interaction Effects</vt:lpstr>
      <vt:lpstr>Conclusions</vt:lpstr>
      <vt:lpstr>Caveats and Further Research</vt:lpstr>
      <vt:lpstr>PowerPoint Presentation</vt:lpstr>
      <vt:lpstr>Citations for Pictures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Schultz, Erica Lee</dc:creator>
  <cp:lastModifiedBy>Erica Schultz</cp:lastModifiedBy>
  <cp:revision>12</cp:revision>
  <dcterms:created xsi:type="dcterms:W3CDTF">2020-11-04T03:09:08Z</dcterms:created>
  <dcterms:modified xsi:type="dcterms:W3CDTF">2021-02-20T21:00:02Z</dcterms:modified>
</cp:coreProperties>
</file>